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Override PartName="/docProps/core.xml" ContentType="application/vnd.openxmlformats-package.core-properties+xml"/>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pdf" ContentType="application/pdf"/>
  <Override PartName="/ppt/slides/slide19.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0" d="100"/>
          <a:sy n="110" d="100"/>
        </p:scale>
        <p:origin x="-8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theme" Target="theme/theme1.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tableStyles" Target="tableStyles.xml"/><Relationship Id="rId26" Type="http://schemas.openxmlformats.org/officeDocument/2006/relationships/viewProps" Target="viewProps.xml"/><Relationship Id="rId11" Type="http://schemas.openxmlformats.org/officeDocument/2006/relationships/slide" Target="slides/slide10.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A82A78-0669-2645-A221-EAE3E6D3D58E}" type="datetimeFigureOut">
              <a:rPr lang="en-US" smtClean="0"/>
              <a:pPr/>
              <a:t>12/11/09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82A78-0669-2645-A221-EAE3E6D3D58E}" type="datetimeFigureOut">
              <a:rPr lang="en-US" smtClean="0"/>
              <a:pPr/>
              <a:t>12/11/09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82A78-0669-2645-A221-EAE3E6D3D58E}" type="datetimeFigureOut">
              <a:rPr lang="en-US" smtClean="0"/>
              <a:pPr/>
              <a:t>12/11/09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82A78-0669-2645-A221-EAE3E6D3D58E}" type="datetimeFigureOut">
              <a:rPr lang="en-US" smtClean="0"/>
              <a:pPr/>
              <a:t>12/11/09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82A78-0669-2645-A221-EAE3E6D3D58E}" type="datetimeFigureOut">
              <a:rPr lang="en-US" smtClean="0"/>
              <a:pPr/>
              <a:t>12/11/09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A82A78-0669-2645-A221-EAE3E6D3D58E}" type="datetimeFigureOut">
              <a:rPr lang="en-US" smtClean="0"/>
              <a:pPr/>
              <a:t>12/11/09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A82A78-0669-2645-A221-EAE3E6D3D58E}" type="datetimeFigureOut">
              <a:rPr lang="en-US" smtClean="0"/>
              <a:pPr/>
              <a:t>12/11/09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A82A78-0669-2645-A221-EAE3E6D3D58E}" type="datetimeFigureOut">
              <a:rPr lang="en-US" smtClean="0"/>
              <a:pPr/>
              <a:t>12/11/09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82A78-0669-2645-A221-EAE3E6D3D58E}" type="datetimeFigureOut">
              <a:rPr lang="en-US" smtClean="0"/>
              <a:pPr/>
              <a:t>12/11/09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82A78-0669-2645-A221-EAE3E6D3D58E}" type="datetimeFigureOut">
              <a:rPr lang="en-US" smtClean="0"/>
              <a:pPr/>
              <a:t>12/11/09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82A78-0669-2645-A221-EAE3E6D3D58E}" type="datetimeFigureOut">
              <a:rPr lang="en-US" smtClean="0"/>
              <a:pPr/>
              <a:t>12/11/09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0E6DE-9145-7D4B-94CB-08B131317B5B}" type="slidenum">
              <a:rPr lang="en-US" smtClean="0"/>
              <a:pPr/>
              <a:t>‹#›</a:t>
            </a:fld>
            <a:endParaRPr lang="en-US"/>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A82A78-0669-2645-A221-EAE3E6D3D58E}" type="datetimeFigureOut">
              <a:rPr lang="en-US" smtClean="0"/>
              <a:pPr/>
              <a:t>12/11/09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60E6DE-9145-7D4B-94CB-08B131317B5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hannonward.wikispaces.com/" TargetMode="External"/><Relationship Id="rId4" Type="http://schemas.openxmlformats.org/officeDocument/2006/relationships/slide" Target="slide4.xml"/><Relationship Id="rId5" Type="http://schemas.openxmlformats.org/officeDocument/2006/relationships/slide" Target="slide5.xml"/><Relationship Id="rId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 Target="slide2.xml"/><Relationship Id="rId3" Type="http://schemas.openxmlformats.org/officeDocument/2006/relationships/slide" Target="slide3.xml"/><Relationship Id="rId6" Type="http://schemas.openxmlformats.org/officeDocument/2006/relationships/image" Target="../media/image1.pdf"/></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3.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5.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5.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5.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 Target="slide1.xml"/><Relationship Id="rId7" Type="http://schemas.openxmlformats.org/officeDocument/2006/relationships/slide" Target="slide2.xml"/><Relationship Id="rId11"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4.xml"/><Relationship Id="rId8" Type="http://schemas.openxmlformats.org/officeDocument/2006/relationships/slide" Target="slide5.xml"/><Relationship Id="rId13" Type="http://schemas.openxmlformats.org/officeDocument/2006/relationships/slide" Target="slide10.xml"/><Relationship Id="rId10" Type="http://schemas.openxmlformats.org/officeDocument/2006/relationships/slide" Target="slide7.xml"/><Relationship Id="rId5" Type="http://schemas.openxmlformats.org/officeDocument/2006/relationships/slide" Target="slide3.xml"/><Relationship Id="rId12" Type="http://schemas.openxmlformats.org/officeDocument/2006/relationships/slide" Target="slide9.xml"/><Relationship Id="rId2" Type="http://schemas.openxmlformats.org/officeDocument/2006/relationships/image" Target="../media/image3.png"/><Relationship Id="rId9" Type="http://schemas.openxmlformats.org/officeDocument/2006/relationships/slide" Target="slide6.xml"/><Relationship Id="rId3" Type="http://schemas.openxmlformats.org/officeDocument/2006/relationships/hyperlink" Target="http://www.iste.org/content/navigationmenu/nets/forteachers/2008standards/nets_for_teachers_2008.htm" TargetMode="External"/></Relationships>
</file>

<file path=ppt/slides/_rels/slide2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5.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5.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4" Type="http://schemas.openxmlformats.org/officeDocument/2006/relationships/slide" Target="slide16.xml"/><Relationship Id="rId4" Type="http://schemas.openxmlformats.org/officeDocument/2006/relationships/slide" Target="slide1.xml"/><Relationship Id="rId7" Type="http://schemas.openxmlformats.org/officeDocument/2006/relationships/slide" Target="slide2.xml"/><Relationship Id="rId11"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slide" Target="slide4.xml"/><Relationship Id="rId8" Type="http://schemas.openxmlformats.org/officeDocument/2006/relationships/slide" Target="slide5.xml"/><Relationship Id="rId13" Type="http://schemas.openxmlformats.org/officeDocument/2006/relationships/slide" Target="slide15.xml"/><Relationship Id="rId10" Type="http://schemas.openxmlformats.org/officeDocument/2006/relationships/slide" Target="slide12.xml"/><Relationship Id="rId5" Type="http://schemas.openxmlformats.org/officeDocument/2006/relationships/slide" Target="slide3.xml"/><Relationship Id="rId12" Type="http://schemas.openxmlformats.org/officeDocument/2006/relationships/slide" Target="slide14.xml"/><Relationship Id="rId2" Type="http://schemas.openxmlformats.org/officeDocument/2006/relationships/image" Target="../media/image4.png"/><Relationship Id="rId9" Type="http://schemas.openxmlformats.org/officeDocument/2006/relationships/slide" Target="slide11.xml"/><Relationship Id="rId3" Type="http://schemas.openxmlformats.org/officeDocument/2006/relationships/hyperlink" Target="http://www.iste.org/Content/NavigationMenu/NETS/ForStudents/2007Standards/NETS_for_Students_2007.htm" TargetMode="External"/></Relationships>
</file>

<file path=ppt/slides/_rels/slide4.xml.rels><?xml version="1.0" encoding="UTF-8" standalone="yes"?>
<Relationships xmlns="http://schemas.openxmlformats.org/package/2006/relationships"><Relationship Id="rId6" Type="http://schemas.openxmlformats.org/officeDocument/2006/relationships/slide" Target="slide5.xml"/><Relationship Id="rId4"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slide" Target="slide1.xml"/><Relationship Id="rId3" Type="http://schemas.openxmlformats.org/officeDocument/2006/relationships/slide" Target="slide3.xml"/><Relationship Id="rId5" Type="http://schemas.openxmlformats.org/officeDocument/2006/relationships/slide" Target="slide2.xml"/></Relationships>
</file>

<file path=ppt/slides/_rels/slide5.xml.rels><?xml version="1.0" encoding="UTF-8" standalone="yes"?>
<Relationships xmlns="http://schemas.openxmlformats.org/package/2006/relationships"><Relationship Id="rId4" Type="http://schemas.openxmlformats.org/officeDocument/2006/relationships/slide" Target="slide17.xml"/><Relationship Id="rId7" Type="http://schemas.openxmlformats.org/officeDocument/2006/relationships/slide" Target="slide20.xml"/><Relationship Id="rId11"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9.xml"/><Relationship Id="rId8" Type="http://schemas.openxmlformats.org/officeDocument/2006/relationships/slide" Target="slide22.xml"/><Relationship Id="rId13" Type="http://schemas.openxmlformats.org/officeDocument/2006/relationships/slide" Target="slide5.xml"/><Relationship Id="rId10" Type="http://schemas.openxmlformats.org/officeDocument/2006/relationships/slide" Target="slide3.xml"/><Relationship Id="rId5" Type="http://schemas.openxmlformats.org/officeDocument/2006/relationships/slide" Target="slide18.xml"/><Relationship Id="rId12" Type="http://schemas.openxmlformats.org/officeDocument/2006/relationships/slide" Target="slide2.xml"/><Relationship Id="rId2" Type="http://schemas.openxmlformats.org/officeDocument/2006/relationships/image" Target="../media/image5.png"/><Relationship Id="rId9" Type="http://schemas.openxmlformats.org/officeDocument/2006/relationships/hyperlink" Target="http://www.21stcenturyskills.org/downloads/P21_Report.pdf" TargetMode="External"/><Relationship Id="rId3" Type="http://schemas.openxmlformats.org/officeDocument/2006/relationships/slide" Target="slide1.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3" Type="http://schemas.openxmlformats.org/officeDocument/2006/relationships/slide" Target="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3" Type="http://schemas.openxmlformats.org/officeDocument/2006/relationships/slide" Target="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271" y="0"/>
            <a:ext cx="7980109" cy="2503714"/>
          </a:xfrm>
        </p:spPr>
        <p:txBody>
          <a:bodyPr>
            <a:normAutofit/>
          </a:bodyPr>
          <a:lstStyle/>
          <a:p>
            <a:pPr algn="l"/>
            <a:r>
              <a:rPr lang="en-US" sz="2500" b="1" dirty="0" smtClean="0"/>
              <a:t>Transforming Learning with Technology</a:t>
            </a:r>
            <a:br>
              <a:rPr lang="en-US" sz="2500" b="1" dirty="0" smtClean="0"/>
            </a:br>
            <a:r>
              <a:rPr lang="en-US" sz="2500" b="1" dirty="0" smtClean="0"/>
              <a:t>A Portfolio by Shannon Ward</a:t>
            </a:r>
            <a:br>
              <a:rPr lang="en-US" sz="2500" b="1" dirty="0" smtClean="0"/>
            </a:br>
            <a:r>
              <a:rPr lang="en-US" sz="2500" b="1" dirty="0" smtClean="0"/>
              <a:t>Created in </a:t>
            </a:r>
            <a:r>
              <a:rPr lang="en-US" sz="2500" b="1" dirty="0" err="1" smtClean="0"/>
              <a:t>EdL</a:t>
            </a:r>
            <a:r>
              <a:rPr lang="en-US" sz="2500" b="1" dirty="0" smtClean="0"/>
              <a:t> 325 Instructional Technology</a:t>
            </a:r>
            <a:br>
              <a:rPr lang="en-US" sz="2500" b="1" dirty="0" smtClean="0"/>
            </a:br>
            <a:r>
              <a:rPr lang="en-US" sz="2500" b="1" dirty="0" smtClean="0"/>
              <a:t>Fall 2009</a:t>
            </a:r>
            <a:endParaRPr lang="en-US" sz="2500" b="1" dirty="0"/>
          </a:p>
        </p:txBody>
      </p:sp>
      <p:sp>
        <p:nvSpPr>
          <p:cNvPr id="3" name="Subtitle 2"/>
          <p:cNvSpPr>
            <a:spLocks noGrp="1"/>
          </p:cNvSpPr>
          <p:nvPr>
            <p:ph type="subTitle" idx="1"/>
          </p:nvPr>
        </p:nvSpPr>
        <p:spPr>
          <a:xfrm>
            <a:off x="214692" y="2956230"/>
            <a:ext cx="7255217" cy="3555406"/>
          </a:xfrm>
        </p:spPr>
        <p:txBody>
          <a:bodyPr>
            <a:normAutofit/>
          </a:bodyPr>
          <a:lstStyle/>
          <a:p>
            <a:pPr algn="l"/>
            <a:r>
              <a:rPr lang="en-US" sz="1800" dirty="0" smtClean="0">
                <a:solidFill>
                  <a:schemeClr val="tx1"/>
                </a:solidFill>
              </a:rPr>
              <a:t>As a teacher it is critical for me to demonstrate mastery of teacher standards.</a:t>
            </a:r>
          </a:p>
          <a:p>
            <a:pPr indent="460375" algn="l">
              <a:buFont typeface="Arial"/>
              <a:buChar char="•"/>
            </a:pPr>
            <a:r>
              <a:rPr lang="en-US" sz="1800" dirty="0" smtClean="0">
                <a:solidFill>
                  <a:schemeClr val="tx1"/>
                </a:solidFill>
                <a:hlinkClick r:id="rId2" action="ppaction://hlinksldjump"/>
              </a:rPr>
              <a:t>ISTE-NETS Teacher Standards</a:t>
            </a:r>
            <a:endParaRPr lang="en-US" sz="1800" dirty="0" smtClean="0">
              <a:solidFill>
                <a:schemeClr val="tx1"/>
              </a:solidFill>
            </a:endParaRPr>
          </a:p>
          <a:p>
            <a:pPr algn="l"/>
            <a:r>
              <a:rPr lang="en-US" sz="1800" dirty="0" smtClean="0">
                <a:solidFill>
                  <a:schemeClr val="tx1"/>
                </a:solidFill>
              </a:rPr>
              <a:t>It is also critical for me to plan instruction that allows my students to master their standards.</a:t>
            </a:r>
          </a:p>
          <a:p>
            <a:pPr indent="460375" algn="l">
              <a:buFont typeface="Arial"/>
              <a:buChar char="•"/>
            </a:pPr>
            <a:r>
              <a:rPr lang="en-US" sz="1800" dirty="0" smtClean="0">
                <a:solidFill>
                  <a:schemeClr val="tx1"/>
                </a:solidFill>
                <a:hlinkClick r:id="rId3" action="ppaction://hlinksldjump"/>
              </a:rPr>
              <a:t>ISTE-NETS Student Standards</a:t>
            </a:r>
            <a:endParaRPr lang="en-US" sz="1800" dirty="0" smtClean="0">
              <a:solidFill>
                <a:schemeClr val="tx1"/>
              </a:solidFill>
            </a:endParaRPr>
          </a:p>
          <a:p>
            <a:pPr algn="l"/>
            <a:r>
              <a:rPr lang="en-US" sz="1800" dirty="0" smtClean="0">
                <a:solidFill>
                  <a:schemeClr val="tx1"/>
                </a:solidFill>
              </a:rPr>
              <a:t>As a teacher in Wisconsin I must also continually improve on the 10 Wisconsin Teacher Standards</a:t>
            </a:r>
          </a:p>
          <a:p>
            <a:pPr indent="460375" algn="l">
              <a:buFont typeface="Arial"/>
              <a:buChar char="•"/>
            </a:pPr>
            <a:r>
              <a:rPr lang="en-US" sz="1800" dirty="0" smtClean="0">
                <a:solidFill>
                  <a:schemeClr val="tx1"/>
                </a:solidFill>
                <a:hlinkClick r:id="rId4" action="ppaction://hlinksldjump"/>
              </a:rPr>
              <a:t>10 WI Teacher Standards</a:t>
            </a:r>
            <a:endParaRPr lang="en-US" sz="1800" dirty="0" smtClean="0">
              <a:solidFill>
                <a:schemeClr val="tx1"/>
              </a:solidFill>
            </a:endParaRPr>
          </a:p>
          <a:p>
            <a:pPr algn="l"/>
            <a:r>
              <a:rPr lang="en-US" sz="1800" dirty="0" smtClean="0">
                <a:solidFill>
                  <a:schemeClr val="tx1"/>
                </a:solidFill>
              </a:rPr>
              <a:t>And, I must align my work to the Framework for 21</a:t>
            </a:r>
            <a:r>
              <a:rPr lang="en-US" sz="1800" baseline="30000" dirty="0" smtClean="0">
                <a:solidFill>
                  <a:schemeClr val="tx1"/>
                </a:solidFill>
              </a:rPr>
              <a:t>st</a:t>
            </a:r>
            <a:r>
              <a:rPr lang="en-US" sz="1800" dirty="0" smtClean="0">
                <a:solidFill>
                  <a:schemeClr val="tx1"/>
                </a:solidFill>
              </a:rPr>
              <a:t> Century learning.</a:t>
            </a:r>
          </a:p>
          <a:p>
            <a:pPr indent="460375" algn="l">
              <a:buFont typeface="Arial"/>
              <a:buChar char="•"/>
            </a:pPr>
            <a:r>
              <a:rPr lang="en-US" sz="1800" dirty="0" smtClean="0">
                <a:solidFill>
                  <a:schemeClr val="tx1"/>
                </a:solidFill>
                <a:hlinkClick r:id="rId5" action="ppaction://hlinksldjump"/>
              </a:rPr>
              <a:t>21</a:t>
            </a:r>
            <a:r>
              <a:rPr lang="en-US" sz="1800" baseline="30000" dirty="0" smtClean="0">
                <a:solidFill>
                  <a:schemeClr val="tx1"/>
                </a:solidFill>
                <a:hlinkClick r:id="rId5" action="ppaction://hlinksldjump"/>
              </a:rPr>
              <a:t>st</a:t>
            </a:r>
            <a:r>
              <a:rPr lang="en-US" sz="1800" dirty="0" smtClean="0">
                <a:solidFill>
                  <a:schemeClr val="tx1"/>
                </a:solidFill>
                <a:hlinkClick r:id="rId5" action="ppaction://hlinksldjump"/>
              </a:rPr>
              <a:t> Century Framework</a:t>
            </a:r>
            <a:endParaRPr lang="en-US" sz="1800" dirty="0">
              <a:solidFill>
                <a:schemeClr val="tx1"/>
              </a:solidFill>
            </a:endParaRPr>
          </a:p>
        </p:txBody>
      </p:sp>
      <p:pic>
        <p:nvPicPr>
          <p:cNvPr id="4" name="Picture 3"/>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a:off x="6724131" y="0"/>
            <a:ext cx="2258232" cy="2956230"/>
          </a:xfrm>
          <a:prstGeom prst="rect">
            <a:avLst/>
          </a:prstGeom>
        </p:spPr>
      </p:pic>
      <p:cxnSp>
        <p:nvCxnSpPr>
          <p:cNvPr id="6" name="Straight Connector 5"/>
          <p:cNvCxnSpPr/>
          <p:nvPr/>
        </p:nvCxnSpPr>
        <p:spPr>
          <a:xfrm flipV="1">
            <a:off x="196271" y="2503714"/>
            <a:ext cx="5680364" cy="1"/>
          </a:xfrm>
          <a:prstGeom prst="line">
            <a:avLst/>
          </a:prstGeom>
          <a:ln w="57150" cmpd="sng"/>
        </p:spPr>
        <p:style>
          <a:lnRef idx="2">
            <a:schemeClr val="accent3"/>
          </a:lnRef>
          <a:fillRef idx="0">
            <a:schemeClr val="accent3"/>
          </a:fillRef>
          <a:effectRef idx="1">
            <a:schemeClr val="accent3"/>
          </a:effectRef>
          <a:fontRef idx="minor">
            <a:schemeClr val="tx1"/>
          </a:fontRef>
        </p:style>
      </p:cxnSp>
      <p:sp>
        <p:nvSpPr>
          <p:cNvPr id="7" name="TextBox 6"/>
          <p:cNvSpPr txBox="1"/>
          <p:nvPr/>
        </p:nvSpPr>
        <p:spPr>
          <a:xfrm>
            <a:off x="7469909" y="3156857"/>
            <a:ext cx="1512454" cy="3139321"/>
          </a:xfrm>
          <a:prstGeom prst="rect">
            <a:avLst/>
          </a:prstGeom>
          <a:solidFill>
            <a:schemeClr val="accent4">
              <a:lumMod val="40000"/>
              <a:lumOff val="60000"/>
            </a:schemeClr>
          </a:solidFill>
          <a:ln>
            <a:solidFill>
              <a:schemeClr val="tx2"/>
            </a:solidFill>
            <a:prstDash val="solid"/>
          </a:ln>
        </p:spPr>
        <p:txBody>
          <a:bodyPr wrap="square" rtlCol="0">
            <a:spAutoFit/>
          </a:bodyPr>
          <a:lstStyle/>
          <a:p>
            <a:r>
              <a:rPr lang="en-US" dirty="0" smtClean="0">
                <a:solidFill>
                  <a:schemeClr val="bg1"/>
                </a:solidFill>
              </a:rPr>
              <a:t>Samples of work representing application of standards seen at: </a:t>
            </a:r>
            <a:r>
              <a:rPr lang="en-US" dirty="0" smtClean="0">
                <a:hlinkClick r:id="rId8"/>
              </a:rPr>
              <a:t>http://shannonward.wikispaces.com/</a:t>
            </a:r>
            <a:endParaRPr lang="en-US" dirty="0" smtClean="0"/>
          </a:p>
          <a:p>
            <a:endParaRPr lang="en-US" dirty="0"/>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Engage in Professional Growth and Leadership</a:t>
            </a:r>
            <a:endParaRPr lang="en-US" dirty="0"/>
          </a:p>
        </p:txBody>
      </p:sp>
      <p:sp>
        <p:nvSpPr>
          <p:cNvPr id="3" name="Content Placeholder 2"/>
          <p:cNvSpPr>
            <a:spLocks noGrp="1"/>
          </p:cNvSpPr>
          <p:nvPr>
            <p:ph idx="1"/>
          </p:nvPr>
        </p:nvSpPr>
        <p:spPr/>
        <p:txBody>
          <a:bodyPr>
            <a:normAutofit/>
          </a:bodyPr>
          <a:lstStyle/>
          <a:p>
            <a:pPr>
              <a:buNone/>
            </a:pPr>
            <a:r>
              <a:rPr lang="en-US" sz="1800" dirty="0" smtClean="0"/>
              <a:t>Teachers continuously improve their professional practice, model lifelong learning, and exhibit leadership in their school and professional community by promoting and demonstrating the effective use of digital tools and resources. Teachers:</a:t>
            </a:r>
          </a:p>
          <a:p>
            <a:pPr>
              <a:buNone/>
            </a:pPr>
            <a:r>
              <a:rPr lang="en-US" sz="1800" dirty="0" smtClean="0"/>
              <a:t>a. participate in local and global learning communities to explore creative applications of technology to improve student learning.</a:t>
            </a:r>
          </a:p>
          <a:p>
            <a:pPr>
              <a:buNone/>
            </a:pPr>
            <a:r>
              <a:rPr lang="en-US" sz="1800" dirty="0" err="1" smtClean="0"/>
              <a:t>b</a:t>
            </a:r>
            <a:r>
              <a:rPr lang="en-US" sz="1800" dirty="0" smtClean="0"/>
              <a:t>. exhibit leadership by demonstrating a vision of technology infusion, participating in shared decision making and community building, and developing the leadership and technology skills of others.</a:t>
            </a:r>
          </a:p>
          <a:p>
            <a:pPr>
              <a:buNone/>
            </a:pPr>
            <a:r>
              <a:rPr lang="en-US" sz="1800" dirty="0" err="1" smtClean="0"/>
              <a:t>c</a:t>
            </a:r>
            <a:r>
              <a:rPr lang="en-US" sz="1800" dirty="0" smtClean="0"/>
              <a:t>. evaluate and reflect on current research and professional practice on a regular basis to make effective use of existing and emerging digital tools and resources in support of student learning.</a:t>
            </a:r>
          </a:p>
          <a:p>
            <a:pPr>
              <a:buNone/>
            </a:pPr>
            <a:r>
              <a:rPr lang="en-US" sz="1800" dirty="0" err="1" smtClean="0"/>
              <a:t>d</a:t>
            </a:r>
            <a:r>
              <a:rPr lang="en-US" sz="1800" dirty="0" smtClean="0"/>
              <a:t>. contribute to the effectiveness, vitality, and self-renewal of the teaching profession and of their school and community.</a:t>
            </a:r>
          </a:p>
          <a:p>
            <a:endParaRPr lang="en-US" sz="1800" dirty="0"/>
          </a:p>
        </p:txBody>
      </p:sp>
      <p:sp>
        <p:nvSpPr>
          <p:cNvPr id="4" name="Right Arrow 3"/>
          <p:cNvSpPr/>
          <p:nvPr/>
        </p:nvSpPr>
        <p:spPr>
          <a:xfrm>
            <a:off x="7946571"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ISTE-NETS Teacher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80727"/>
            <a:ext cx="8229600" cy="369332"/>
          </a:xfrm>
          <a:prstGeom prst="rect">
            <a:avLst/>
          </a:prstGeom>
          <a:noFill/>
        </p:spPr>
        <p:txBody>
          <a:bodyPr wrap="square" rtlCol="0">
            <a:spAutoFit/>
          </a:bodyPr>
          <a:lstStyle/>
          <a:p>
            <a:pPr algn="ctr"/>
            <a:r>
              <a:rPr lang="en-US" b="1" dirty="0" smtClean="0"/>
              <a:t>Example: Family Newsletter</a:t>
            </a:r>
            <a:endParaRPr lang="en-US" b="1" dirty="0"/>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Creativity and Innovation</a:t>
            </a:r>
            <a:endParaRPr lang="en-US" dirty="0"/>
          </a:p>
        </p:txBody>
      </p:sp>
      <p:sp>
        <p:nvSpPr>
          <p:cNvPr id="3" name="Content Placeholder 2"/>
          <p:cNvSpPr>
            <a:spLocks noGrp="1"/>
          </p:cNvSpPr>
          <p:nvPr>
            <p:ph idx="1"/>
          </p:nvPr>
        </p:nvSpPr>
        <p:spPr>
          <a:xfrm>
            <a:off x="457200" y="1408062"/>
            <a:ext cx="8229600" cy="4525963"/>
          </a:xfrm>
        </p:spPr>
        <p:txBody>
          <a:bodyPr>
            <a:normAutofit/>
          </a:bodyPr>
          <a:lstStyle/>
          <a:p>
            <a:pPr>
              <a:buNone/>
            </a:pPr>
            <a:r>
              <a:rPr lang="en-US" sz="1800" dirty="0" smtClean="0"/>
              <a:t>Students demonstrate creative thinking, construct knowledge, and develop innovative products and processes using technology. Students:</a:t>
            </a:r>
          </a:p>
          <a:p>
            <a:pPr>
              <a:buNone/>
            </a:pPr>
            <a:r>
              <a:rPr lang="en-US" sz="1800" dirty="0" smtClean="0"/>
              <a:t>a. apply existing knowledge to generate new ideas, products, or processes. </a:t>
            </a:r>
          </a:p>
          <a:p>
            <a:pPr>
              <a:buNone/>
            </a:pPr>
            <a:r>
              <a:rPr lang="en-US" sz="1800" dirty="0" err="1" smtClean="0"/>
              <a:t>b</a:t>
            </a:r>
            <a:r>
              <a:rPr lang="en-US" sz="1800" dirty="0" smtClean="0"/>
              <a:t>. create original works as a means of personal or group expression. </a:t>
            </a:r>
          </a:p>
          <a:p>
            <a:pPr>
              <a:buNone/>
            </a:pPr>
            <a:r>
              <a:rPr lang="en-US" sz="1800" dirty="0" err="1" smtClean="0"/>
              <a:t>c</a:t>
            </a:r>
            <a:r>
              <a:rPr lang="en-US" sz="1800" dirty="0" smtClean="0"/>
              <a:t>. use models and simulations to explore complex systems and issues. </a:t>
            </a:r>
          </a:p>
          <a:p>
            <a:pPr>
              <a:buNone/>
            </a:pPr>
            <a:r>
              <a:rPr lang="en-US" sz="1800" dirty="0" err="1" smtClean="0"/>
              <a:t>d</a:t>
            </a:r>
            <a:r>
              <a:rPr lang="en-US" sz="1800" dirty="0" smtClean="0"/>
              <a:t>. identify trends and forecast possibilities.</a:t>
            </a:r>
            <a:endParaRPr lang="en-US" sz="1800" dirty="0"/>
          </a:p>
        </p:txBody>
      </p:sp>
      <p:sp>
        <p:nvSpPr>
          <p:cNvPr id="4" name="Right Arrow 3"/>
          <p:cNvSpPr/>
          <p:nvPr/>
        </p:nvSpPr>
        <p:spPr>
          <a:xfrm>
            <a:off x="7946571"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57636"/>
            <a:ext cx="8229600" cy="369332"/>
          </a:xfrm>
          <a:prstGeom prst="rect">
            <a:avLst/>
          </a:prstGeom>
          <a:noFill/>
        </p:spPr>
        <p:txBody>
          <a:bodyPr wrap="square" rtlCol="0">
            <a:spAutoFit/>
          </a:bodyPr>
          <a:lstStyle/>
          <a:p>
            <a:pPr algn="ctr"/>
            <a:r>
              <a:rPr lang="en-US" b="1" dirty="0" smtClean="0"/>
              <a:t>Example: 3-Fold Brochure on Design Principles</a:t>
            </a:r>
            <a:endParaRPr lang="en-US" b="1" dirty="0"/>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Communication and Collaboration</a:t>
            </a:r>
            <a:endParaRPr lang="en-US" dirty="0"/>
          </a:p>
        </p:txBody>
      </p:sp>
      <p:sp>
        <p:nvSpPr>
          <p:cNvPr id="3" name="Content Placeholder 2"/>
          <p:cNvSpPr>
            <a:spLocks noGrp="1"/>
          </p:cNvSpPr>
          <p:nvPr>
            <p:ph idx="1"/>
          </p:nvPr>
        </p:nvSpPr>
        <p:spPr>
          <a:xfrm>
            <a:off x="457200" y="1408062"/>
            <a:ext cx="8229600" cy="4525963"/>
          </a:xfrm>
        </p:spPr>
        <p:txBody>
          <a:bodyPr>
            <a:normAutofit/>
          </a:bodyPr>
          <a:lstStyle/>
          <a:p>
            <a:pPr>
              <a:buNone/>
            </a:pPr>
            <a:r>
              <a:rPr lang="en-US" sz="1800" dirty="0" smtClean="0"/>
              <a:t>Students use digital media and environments to communicate and work collaboratively, including at a distance, to support individual learning and contribute to the learning of others. Students:</a:t>
            </a:r>
          </a:p>
          <a:p>
            <a:pPr>
              <a:buNone/>
            </a:pPr>
            <a:r>
              <a:rPr lang="en-US" sz="1800" dirty="0" smtClean="0"/>
              <a:t>a. interact, collaborate, and publish with peers, experts, or others employing a variety of digital environments and media. </a:t>
            </a:r>
          </a:p>
          <a:p>
            <a:pPr>
              <a:buNone/>
            </a:pPr>
            <a:r>
              <a:rPr lang="en-US" sz="1800" dirty="0" err="1" smtClean="0"/>
              <a:t>b</a:t>
            </a:r>
            <a:r>
              <a:rPr lang="en-US" sz="1800" dirty="0" smtClean="0"/>
              <a:t>. communicate information and ideas effectively to multiple audiences using a variety of media and formats. </a:t>
            </a:r>
          </a:p>
          <a:p>
            <a:pPr>
              <a:buNone/>
            </a:pPr>
            <a:r>
              <a:rPr lang="en-US" sz="1800" dirty="0" err="1" smtClean="0"/>
              <a:t>c</a:t>
            </a:r>
            <a:r>
              <a:rPr lang="en-US" sz="1800" dirty="0" smtClean="0"/>
              <a:t>. develop cultural understanding and global awareness by engaging with learners of other cultures. </a:t>
            </a:r>
          </a:p>
          <a:p>
            <a:pPr>
              <a:buNone/>
            </a:pPr>
            <a:r>
              <a:rPr lang="en-US" sz="1800" dirty="0" err="1" smtClean="0"/>
              <a:t>d</a:t>
            </a:r>
            <a:r>
              <a:rPr lang="en-US" sz="1800" dirty="0" smtClean="0"/>
              <a:t>. contribute to project teams to produce original works or solve problems.</a:t>
            </a:r>
            <a:endParaRPr lang="en-US" sz="1800" dirty="0"/>
          </a:p>
        </p:txBody>
      </p:sp>
      <p:sp>
        <p:nvSpPr>
          <p:cNvPr id="4" name="Right Arrow 3"/>
          <p:cNvSpPr/>
          <p:nvPr/>
        </p:nvSpPr>
        <p:spPr>
          <a:xfrm>
            <a:off x="7946569"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69182"/>
            <a:ext cx="8229600" cy="369332"/>
          </a:xfrm>
          <a:prstGeom prst="rect">
            <a:avLst/>
          </a:prstGeom>
          <a:noFill/>
        </p:spPr>
        <p:txBody>
          <a:bodyPr wrap="square" rtlCol="0">
            <a:spAutoFit/>
          </a:bodyPr>
          <a:lstStyle/>
          <a:p>
            <a:pPr algn="ctr"/>
            <a:r>
              <a:rPr lang="en-US" b="1" dirty="0" smtClean="0"/>
              <a:t>Example: Personal </a:t>
            </a:r>
            <a:r>
              <a:rPr lang="en-US" b="1" dirty="0" err="1" smtClean="0"/>
              <a:t>Wikispace</a:t>
            </a:r>
            <a:endParaRPr lang="en-US" b="1" dirty="0"/>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Research and Information Fluency</a:t>
            </a:r>
            <a:endParaRPr lang="en-US" dirty="0"/>
          </a:p>
        </p:txBody>
      </p:sp>
      <p:sp>
        <p:nvSpPr>
          <p:cNvPr id="3" name="Content Placeholder 2"/>
          <p:cNvSpPr>
            <a:spLocks noGrp="1"/>
          </p:cNvSpPr>
          <p:nvPr>
            <p:ph idx="1"/>
          </p:nvPr>
        </p:nvSpPr>
        <p:spPr>
          <a:xfrm>
            <a:off x="457200" y="1408062"/>
            <a:ext cx="8229600" cy="4525963"/>
          </a:xfrm>
        </p:spPr>
        <p:txBody>
          <a:bodyPr>
            <a:normAutofit/>
          </a:bodyPr>
          <a:lstStyle/>
          <a:p>
            <a:pPr>
              <a:buNone/>
            </a:pPr>
            <a:r>
              <a:rPr lang="en-US" sz="1800" dirty="0" smtClean="0"/>
              <a:t>Students apply digital tools to gather, evaluate, and use information. Students:</a:t>
            </a:r>
          </a:p>
          <a:p>
            <a:pPr>
              <a:buNone/>
            </a:pPr>
            <a:r>
              <a:rPr lang="en-US" sz="1800" dirty="0" smtClean="0"/>
              <a:t>a. plan strategies to guide inquiry. </a:t>
            </a:r>
          </a:p>
          <a:p>
            <a:pPr>
              <a:buNone/>
            </a:pPr>
            <a:r>
              <a:rPr lang="en-US" sz="1800" dirty="0" err="1" smtClean="0"/>
              <a:t>b</a:t>
            </a:r>
            <a:r>
              <a:rPr lang="en-US" sz="1800" dirty="0" smtClean="0"/>
              <a:t>. locate, organize, analyze, evaluate, synthesize, and ethically use information from a variety of sources and media. </a:t>
            </a:r>
          </a:p>
          <a:p>
            <a:pPr>
              <a:buNone/>
            </a:pPr>
            <a:r>
              <a:rPr lang="en-US" sz="1800" dirty="0" err="1" smtClean="0"/>
              <a:t>c</a:t>
            </a:r>
            <a:r>
              <a:rPr lang="en-US" sz="1800" dirty="0" smtClean="0"/>
              <a:t>. evaluate and select information sources and digital tools based on the appropriateness to specific tasks. </a:t>
            </a:r>
          </a:p>
          <a:p>
            <a:pPr>
              <a:buNone/>
            </a:pPr>
            <a:r>
              <a:rPr lang="en-US" sz="1800" dirty="0" err="1" smtClean="0"/>
              <a:t>d</a:t>
            </a:r>
            <a:r>
              <a:rPr lang="en-US" sz="1800" dirty="0" smtClean="0"/>
              <a:t>. process data and report results.</a:t>
            </a:r>
            <a:endParaRPr lang="en-US" sz="1800" dirty="0"/>
          </a:p>
        </p:txBody>
      </p:sp>
      <p:sp>
        <p:nvSpPr>
          <p:cNvPr id="5" name="Right Arrow 4"/>
          <p:cNvSpPr/>
          <p:nvPr/>
        </p:nvSpPr>
        <p:spPr>
          <a:xfrm>
            <a:off x="7946571"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6" name="Left Arrow 5"/>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7" name="TextBox 6"/>
          <p:cNvSpPr txBox="1"/>
          <p:nvPr/>
        </p:nvSpPr>
        <p:spPr>
          <a:xfrm>
            <a:off x="457200" y="6280727"/>
            <a:ext cx="8229600" cy="369332"/>
          </a:xfrm>
          <a:prstGeom prst="rect">
            <a:avLst/>
          </a:prstGeom>
          <a:noFill/>
        </p:spPr>
        <p:txBody>
          <a:bodyPr wrap="square" rtlCol="0">
            <a:spAutoFit/>
          </a:bodyPr>
          <a:lstStyle/>
          <a:p>
            <a:pPr algn="ctr"/>
            <a:r>
              <a:rPr lang="en-US" b="1" dirty="0" smtClean="0"/>
              <a:t>Example:  La Ciudad de Mexico </a:t>
            </a:r>
            <a:r>
              <a:rPr lang="en-US" b="1" dirty="0" err="1" smtClean="0"/>
              <a:t>WebQuest</a:t>
            </a:r>
            <a:endParaRPr lang="en-US" b="1" dirty="0"/>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Critical Thinking, Problem Solving, and Decision Making</a:t>
            </a:r>
            <a:endParaRPr lang="en-US" dirty="0"/>
          </a:p>
        </p:txBody>
      </p:sp>
      <p:sp>
        <p:nvSpPr>
          <p:cNvPr id="3" name="Content Placeholder 2"/>
          <p:cNvSpPr>
            <a:spLocks noGrp="1"/>
          </p:cNvSpPr>
          <p:nvPr>
            <p:ph idx="1"/>
          </p:nvPr>
        </p:nvSpPr>
        <p:spPr>
          <a:xfrm>
            <a:off x="457200" y="1600201"/>
            <a:ext cx="8229600" cy="4033982"/>
          </a:xfrm>
        </p:spPr>
        <p:txBody>
          <a:bodyPr>
            <a:noAutofit/>
          </a:bodyPr>
          <a:lstStyle/>
          <a:p>
            <a:pPr>
              <a:buNone/>
            </a:pPr>
            <a:r>
              <a:rPr lang="en-US" sz="1800" dirty="0" smtClean="0"/>
              <a:t>Students use critical thinking skills to plan and conduct research, manage projects, solve problems, and make informed decisions using appropriate digital tools and resources. Students:</a:t>
            </a:r>
          </a:p>
          <a:p>
            <a:pPr>
              <a:buNone/>
            </a:pPr>
            <a:r>
              <a:rPr lang="en-US" sz="1800" dirty="0" smtClean="0"/>
              <a:t>a. identify and define authentic problems and significant questions for investigation. </a:t>
            </a:r>
          </a:p>
          <a:p>
            <a:pPr>
              <a:buNone/>
            </a:pPr>
            <a:r>
              <a:rPr lang="en-US" sz="1800" dirty="0" err="1" smtClean="0"/>
              <a:t>b</a:t>
            </a:r>
            <a:r>
              <a:rPr lang="en-US" sz="1800" dirty="0" smtClean="0"/>
              <a:t>. plan and manage activities to develop a solution or complete a project. </a:t>
            </a:r>
          </a:p>
          <a:p>
            <a:pPr>
              <a:buNone/>
            </a:pPr>
            <a:r>
              <a:rPr lang="en-US" sz="1800" dirty="0" err="1" smtClean="0"/>
              <a:t>c</a:t>
            </a:r>
            <a:r>
              <a:rPr lang="en-US" sz="1800" dirty="0" smtClean="0"/>
              <a:t>. collect and analyze data to identify solutions and/or make informed decisions. </a:t>
            </a:r>
          </a:p>
          <a:p>
            <a:pPr>
              <a:buNone/>
            </a:pPr>
            <a:r>
              <a:rPr lang="en-US" sz="1800" dirty="0" err="1" smtClean="0"/>
              <a:t>d</a:t>
            </a:r>
            <a:r>
              <a:rPr lang="en-US" sz="1800" dirty="0" smtClean="0"/>
              <a:t>. use multiple processes and diverse perspectives to explore alternative solutions.</a:t>
            </a:r>
            <a:endParaRPr lang="en-US" sz="1800" dirty="0"/>
          </a:p>
        </p:txBody>
      </p:sp>
      <p:sp>
        <p:nvSpPr>
          <p:cNvPr id="4" name="Right Arrow 3"/>
          <p:cNvSpPr/>
          <p:nvPr/>
        </p:nvSpPr>
        <p:spPr>
          <a:xfrm>
            <a:off x="7946569"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5" name="Left Arrow 4"/>
          <p:cNvSpPr/>
          <p:nvPr/>
        </p:nvSpPr>
        <p:spPr>
          <a:xfrm>
            <a:off x="0" y="5954887"/>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324219"/>
            <a:ext cx="8229600" cy="369332"/>
          </a:xfrm>
          <a:prstGeom prst="rect">
            <a:avLst/>
          </a:prstGeom>
          <a:noFill/>
        </p:spPr>
        <p:txBody>
          <a:bodyPr wrap="square" rtlCol="0">
            <a:spAutoFit/>
          </a:bodyPr>
          <a:lstStyle/>
          <a:p>
            <a:pPr algn="ctr"/>
            <a:r>
              <a:rPr lang="en-US" b="1" dirty="0" smtClean="0"/>
              <a:t>Example:  Google Map Lesson</a:t>
            </a:r>
            <a:endParaRPr lang="en-US" b="1" dirty="0"/>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Digital Citizenship</a:t>
            </a:r>
            <a:endParaRPr lang="en-US" dirty="0"/>
          </a:p>
        </p:txBody>
      </p:sp>
      <p:sp>
        <p:nvSpPr>
          <p:cNvPr id="3" name="Content Placeholder 2"/>
          <p:cNvSpPr>
            <a:spLocks noGrp="1"/>
          </p:cNvSpPr>
          <p:nvPr>
            <p:ph idx="1"/>
          </p:nvPr>
        </p:nvSpPr>
        <p:spPr>
          <a:xfrm>
            <a:off x="457200" y="1600201"/>
            <a:ext cx="8229600" cy="3687618"/>
          </a:xfrm>
        </p:spPr>
        <p:txBody>
          <a:bodyPr>
            <a:normAutofit/>
          </a:bodyPr>
          <a:lstStyle/>
          <a:p>
            <a:pPr>
              <a:buNone/>
            </a:pPr>
            <a:r>
              <a:rPr lang="en-US" sz="1800" dirty="0" smtClean="0"/>
              <a:t>Students understand human, cultural, and societal issues related to technology and practice legal and ethical behavior. Students:   </a:t>
            </a:r>
          </a:p>
          <a:p>
            <a:pPr>
              <a:buNone/>
            </a:pPr>
            <a:r>
              <a:rPr lang="en-US" sz="1800" dirty="0" smtClean="0"/>
              <a:t>a. advocate and practice safe, legal, and responsible use of information and technology. </a:t>
            </a:r>
          </a:p>
          <a:p>
            <a:pPr>
              <a:buNone/>
            </a:pPr>
            <a:r>
              <a:rPr lang="en-US" sz="1800" dirty="0" err="1" smtClean="0"/>
              <a:t>b</a:t>
            </a:r>
            <a:r>
              <a:rPr lang="en-US" sz="1800" dirty="0" smtClean="0"/>
              <a:t>. exhibit a positive attitude toward using technology that supports collaboration, learning, and productivity. </a:t>
            </a:r>
          </a:p>
          <a:p>
            <a:pPr>
              <a:buNone/>
            </a:pPr>
            <a:r>
              <a:rPr lang="en-US" sz="1800" dirty="0" err="1" smtClean="0"/>
              <a:t>c</a:t>
            </a:r>
            <a:r>
              <a:rPr lang="en-US" sz="1800" dirty="0" smtClean="0"/>
              <a:t>. demonstrate personal responsibility for lifelong learning. </a:t>
            </a:r>
          </a:p>
          <a:p>
            <a:pPr>
              <a:buNone/>
            </a:pPr>
            <a:r>
              <a:rPr lang="en-US" sz="1800" dirty="0" err="1" smtClean="0"/>
              <a:t>d</a:t>
            </a:r>
            <a:r>
              <a:rPr lang="en-US" sz="1800" dirty="0" smtClean="0"/>
              <a:t>. exhibit leadership for digital citizenship.</a:t>
            </a:r>
            <a:endParaRPr lang="en-US" sz="1800" dirty="0"/>
          </a:p>
        </p:txBody>
      </p:sp>
      <p:sp>
        <p:nvSpPr>
          <p:cNvPr id="4" name="Right Arrow 3"/>
          <p:cNvSpPr/>
          <p:nvPr/>
        </p:nvSpPr>
        <p:spPr>
          <a:xfrm>
            <a:off x="7946571"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92273"/>
            <a:ext cx="8229600" cy="369332"/>
          </a:xfrm>
          <a:prstGeom prst="rect">
            <a:avLst/>
          </a:prstGeom>
          <a:noFill/>
        </p:spPr>
        <p:txBody>
          <a:bodyPr wrap="square" rtlCol="0">
            <a:spAutoFit/>
          </a:bodyPr>
          <a:lstStyle/>
          <a:p>
            <a:pPr algn="ctr"/>
            <a:r>
              <a:rPr lang="en-US" b="1" dirty="0" smtClean="0"/>
              <a:t>Example:  Personal </a:t>
            </a:r>
            <a:r>
              <a:rPr lang="en-US" b="1" dirty="0" err="1" smtClean="0"/>
              <a:t>Wikispace</a:t>
            </a:r>
            <a:endParaRPr lang="en-US" b="1" dirty="0"/>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Technology Operations and Concepts</a:t>
            </a:r>
            <a:endParaRPr lang="en-US" dirty="0"/>
          </a:p>
        </p:txBody>
      </p:sp>
      <p:sp>
        <p:nvSpPr>
          <p:cNvPr id="3" name="Content Placeholder 2"/>
          <p:cNvSpPr>
            <a:spLocks noGrp="1"/>
          </p:cNvSpPr>
          <p:nvPr>
            <p:ph idx="1"/>
          </p:nvPr>
        </p:nvSpPr>
        <p:spPr>
          <a:xfrm>
            <a:off x="457200" y="1143001"/>
            <a:ext cx="8229600" cy="3348182"/>
          </a:xfrm>
        </p:spPr>
        <p:txBody>
          <a:bodyPr>
            <a:normAutofit/>
          </a:bodyPr>
          <a:lstStyle/>
          <a:p>
            <a:pPr>
              <a:buNone/>
            </a:pPr>
            <a:r>
              <a:rPr lang="en-US" sz="1800" dirty="0" smtClean="0"/>
              <a:t>Students demonstrate a sound understanding of technology concepts, systems, and operations. Students:   </a:t>
            </a:r>
          </a:p>
          <a:p>
            <a:pPr>
              <a:buNone/>
            </a:pPr>
            <a:r>
              <a:rPr lang="en-US" sz="1800" dirty="0" smtClean="0"/>
              <a:t>a. understand and use technology systems. </a:t>
            </a:r>
          </a:p>
          <a:p>
            <a:pPr>
              <a:buNone/>
            </a:pPr>
            <a:r>
              <a:rPr lang="en-US" sz="1800" dirty="0" err="1" smtClean="0"/>
              <a:t>b</a:t>
            </a:r>
            <a:r>
              <a:rPr lang="en-US" sz="1800" dirty="0" smtClean="0"/>
              <a:t>. select and use applications effectively and productively. </a:t>
            </a:r>
          </a:p>
          <a:p>
            <a:pPr>
              <a:buNone/>
            </a:pPr>
            <a:r>
              <a:rPr lang="en-US" sz="1800" dirty="0" err="1" smtClean="0"/>
              <a:t>c</a:t>
            </a:r>
            <a:r>
              <a:rPr lang="en-US" sz="1800" dirty="0" smtClean="0"/>
              <a:t>. troubleshoot systems and applications. </a:t>
            </a:r>
          </a:p>
          <a:p>
            <a:pPr>
              <a:buNone/>
            </a:pPr>
            <a:r>
              <a:rPr lang="en-US" sz="1800" dirty="0" err="1" smtClean="0"/>
              <a:t>d</a:t>
            </a:r>
            <a:r>
              <a:rPr lang="en-US" sz="1800" dirty="0" smtClean="0"/>
              <a:t>. transfer current knowledge to learning of new technologies.</a:t>
            </a:r>
            <a:endParaRPr lang="en-US" sz="1800" dirty="0"/>
          </a:p>
        </p:txBody>
      </p:sp>
      <p:sp>
        <p:nvSpPr>
          <p:cNvPr id="4" name="Right Arrow 3"/>
          <p:cNvSpPr/>
          <p:nvPr/>
        </p:nvSpPr>
        <p:spPr>
          <a:xfrm>
            <a:off x="7946571" y="595488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 Student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69182"/>
            <a:ext cx="8229600" cy="369332"/>
          </a:xfrm>
          <a:prstGeom prst="rect">
            <a:avLst/>
          </a:prstGeom>
          <a:noFill/>
        </p:spPr>
        <p:txBody>
          <a:bodyPr wrap="square" rtlCol="0">
            <a:spAutoFit/>
          </a:bodyPr>
          <a:lstStyle/>
          <a:p>
            <a:pPr algn="ctr"/>
            <a:r>
              <a:rPr lang="en-US" b="1" dirty="0" smtClean="0"/>
              <a:t>Example:  Creating a Rubric Using </a:t>
            </a:r>
            <a:r>
              <a:rPr lang="en-US" b="1" dirty="0" err="1" smtClean="0"/>
              <a:t>RubiStar</a:t>
            </a:r>
            <a:endParaRPr lang="en-US" b="1" dirty="0"/>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Emphasize core subjects</a:t>
            </a:r>
            <a:r>
              <a:rPr lang="en-US" dirty="0" smtClean="0"/>
              <a:t> </a:t>
            </a:r>
            <a:endParaRPr lang="en-US" dirty="0"/>
          </a:p>
        </p:txBody>
      </p:sp>
      <p:sp>
        <p:nvSpPr>
          <p:cNvPr id="3" name="Content Placeholder 2"/>
          <p:cNvSpPr>
            <a:spLocks noGrp="1"/>
          </p:cNvSpPr>
          <p:nvPr>
            <p:ph idx="1"/>
          </p:nvPr>
        </p:nvSpPr>
        <p:spPr>
          <a:xfrm>
            <a:off x="457200" y="1600200"/>
            <a:ext cx="8229600" cy="2867891"/>
          </a:xfrm>
        </p:spPr>
        <p:txBody>
          <a:bodyPr>
            <a:normAutofit/>
          </a:bodyPr>
          <a:lstStyle/>
          <a:p>
            <a:pPr lvl="0"/>
            <a:r>
              <a:rPr lang="en-US" sz="1800" dirty="0" smtClean="0"/>
              <a:t>NCLB: English, reading/language arts, mathematics, science, foreign languages, civics, government, economics, arts, history, and geography</a:t>
            </a:r>
          </a:p>
          <a:p>
            <a:endParaRPr lang="en-US" sz="1800" dirty="0"/>
          </a:p>
        </p:txBody>
      </p:sp>
      <p:sp>
        <p:nvSpPr>
          <p:cNvPr id="4" name="Right Arrow 3"/>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21</a:t>
            </a:r>
            <a:r>
              <a:rPr lang="en-US" sz="1000" baseline="30000" dirty="0" smtClean="0">
                <a:solidFill>
                  <a:schemeClr val="bg1"/>
                </a:solidFill>
                <a:hlinkClick r:id="rId2" action="ppaction://hlinksldjump"/>
              </a:rPr>
              <a:t>st</a:t>
            </a:r>
            <a:r>
              <a:rPr lang="en-US" sz="1000" dirty="0" smtClean="0">
                <a:solidFill>
                  <a:schemeClr val="bg1"/>
                </a:solidFill>
                <a:hlinkClick r:id="rId2" action="ppaction://hlinksldjump"/>
              </a:rPr>
              <a:t> Century Framework</a:t>
            </a:r>
            <a:endParaRPr lang="en-US" sz="10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92273"/>
            <a:ext cx="8229600" cy="369332"/>
          </a:xfrm>
          <a:prstGeom prst="rect">
            <a:avLst/>
          </a:prstGeom>
          <a:noFill/>
        </p:spPr>
        <p:txBody>
          <a:bodyPr wrap="square" rtlCol="0">
            <a:spAutoFit/>
          </a:bodyPr>
          <a:lstStyle/>
          <a:p>
            <a:pPr algn="ctr"/>
            <a:r>
              <a:rPr lang="en-US" b="1" dirty="0" smtClean="0"/>
              <a:t>Example:  La Ciudad de Mexico </a:t>
            </a:r>
            <a:r>
              <a:rPr lang="en-US" b="1" dirty="0" err="1" smtClean="0"/>
              <a:t>WebQuest</a:t>
            </a:r>
            <a:endParaRPr lang="en-US" b="1" dirty="0"/>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Emphasize learning skills</a:t>
            </a:r>
            <a:r>
              <a:rPr lang="en-US" dirty="0" smtClean="0"/>
              <a:t> </a:t>
            </a:r>
            <a:endParaRPr lang="en-US" dirty="0"/>
          </a:p>
        </p:txBody>
      </p:sp>
      <p:sp>
        <p:nvSpPr>
          <p:cNvPr id="3" name="Content Placeholder 2"/>
          <p:cNvSpPr>
            <a:spLocks noGrp="1"/>
          </p:cNvSpPr>
          <p:nvPr>
            <p:ph idx="1"/>
          </p:nvPr>
        </p:nvSpPr>
        <p:spPr>
          <a:xfrm>
            <a:off x="457200" y="1417638"/>
            <a:ext cx="8229600" cy="4333825"/>
          </a:xfrm>
        </p:spPr>
        <p:txBody>
          <a:bodyPr>
            <a:normAutofit/>
          </a:bodyPr>
          <a:lstStyle/>
          <a:p>
            <a:pPr lvl="0"/>
            <a:r>
              <a:rPr lang="en-US" sz="1800" dirty="0" smtClean="0"/>
              <a:t>Information and communication skills</a:t>
            </a:r>
          </a:p>
          <a:p>
            <a:pPr lvl="1"/>
            <a:r>
              <a:rPr lang="en-US" sz="1800" dirty="0" smtClean="0"/>
              <a:t>Information and media literacy skills</a:t>
            </a:r>
          </a:p>
          <a:p>
            <a:pPr lvl="1"/>
            <a:r>
              <a:rPr lang="en-US" sz="1800" dirty="0" smtClean="0"/>
              <a:t>Communication skills (oral, written, multimedia)</a:t>
            </a:r>
          </a:p>
          <a:p>
            <a:pPr lvl="0"/>
            <a:r>
              <a:rPr lang="en-US" sz="1800" dirty="0" smtClean="0"/>
              <a:t>Thinking and Problem-solving skills</a:t>
            </a:r>
          </a:p>
          <a:p>
            <a:pPr lvl="1"/>
            <a:r>
              <a:rPr lang="en-US" sz="1800" dirty="0" smtClean="0"/>
              <a:t>Critical thinking and systems thinking</a:t>
            </a:r>
          </a:p>
          <a:p>
            <a:pPr lvl="1"/>
            <a:r>
              <a:rPr lang="en-US" sz="1800" dirty="0" smtClean="0"/>
              <a:t>Problem identification, formulation and solution</a:t>
            </a:r>
          </a:p>
          <a:p>
            <a:pPr lvl="1"/>
            <a:r>
              <a:rPr lang="en-US" sz="1800" dirty="0" smtClean="0"/>
              <a:t>Creativity and intellectual curiosity</a:t>
            </a:r>
          </a:p>
          <a:p>
            <a:pPr lvl="0"/>
            <a:r>
              <a:rPr lang="en-US" sz="1800" dirty="0" smtClean="0"/>
              <a:t>Interpersonal and self-directional skills</a:t>
            </a:r>
          </a:p>
          <a:p>
            <a:pPr lvl="1"/>
            <a:r>
              <a:rPr lang="en-US" sz="1800" dirty="0" smtClean="0"/>
              <a:t>Interpersonal and collaborative skills</a:t>
            </a:r>
          </a:p>
          <a:p>
            <a:pPr lvl="1"/>
            <a:r>
              <a:rPr lang="en-US" sz="1800" dirty="0" smtClean="0"/>
              <a:t>Self-direction</a:t>
            </a:r>
          </a:p>
          <a:p>
            <a:pPr lvl="1"/>
            <a:r>
              <a:rPr lang="en-US" sz="1800" dirty="0" smtClean="0"/>
              <a:t>Accountability and adaptability</a:t>
            </a:r>
          </a:p>
          <a:p>
            <a:pPr lvl="1"/>
            <a:r>
              <a:rPr lang="en-US" sz="1800" dirty="0" smtClean="0"/>
              <a:t>Social responsibility</a:t>
            </a:r>
          </a:p>
          <a:p>
            <a:endParaRPr lang="en-US" sz="1800" dirty="0"/>
          </a:p>
        </p:txBody>
      </p:sp>
      <p:sp>
        <p:nvSpPr>
          <p:cNvPr id="4" name="Right Arrow 3"/>
          <p:cNvSpPr/>
          <p:nvPr/>
        </p:nvSpPr>
        <p:spPr>
          <a:xfrm>
            <a:off x="7946573"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21</a:t>
            </a:r>
            <a:r>
              <a:rPr lang="en-US" sz="1000" baseline="30000" dirty="0" smtClean="0">
                <a:solidFill>
                  <a:schemeClr val="bg1"/>
                </a:solidFill>
                <a:hlinkClick r:id="rId2" action="ppaction://hlinksldjump"/>
              </a:rPr>
              <a:t>st</a:t>
            </a:r>
            <a:r>
              <a:rPr lang="en-US" sz="1000" dirty="0" smtClean="0">
                <a:solidFill>
                  <a:schemeClr val="bg1"/>
                </a:solidFill>
                <a:hlinkClick r:id="rId2" action="ppaction://hlinksldjump"/>
              </a:rPr>
              <a:t> Century Framework</a:t>
            </a:r>
            <a:endParaRPr lang="en-US" sz="10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303357"/>
            <a:ext cx="8229600" cy="369332"/>
          </a:xfrm>
          <a:prstGeom prst="rect">
            <a:avLst/>
          </a:prstGeom>
          <a:noFill/>
        </p:spPr>
        <p:txBody>
          <a:bodyPr wrap="square" rtlCol="0">
            <a:spAutoFit/>
          </a:bodyPr>
          <a:lstStyle/>
          <a:p>
            <a:pPr algn="ctr"/>
            <a:r>
              <a:rPr lang="en-US" b="1" dirty="0" smtClean="0"/>
              <a:t>Example:  3-Fold Brochure on Design Principles</a:t>
            </a:r>
            <a:endParaRPr lang="en-US" b="1" dirty="0"/>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Use 21</a:t>
            </a:r>
            <a:r>
              <a:rPr lang="en-US" b="1" baseline="30000" dirty="0" smtClean="0"/>
              <a:t>st</a:t>
            </a:r>
            <a:r>
              <a:rPr lang="en-US" b="1" dirty="0" smtClean="0"/>
              <a:t> Century tools to develop learning skills</a:t>
            </a:r>
            <a:r>
              <a:rPr lang="en-US" dirty="0" smtClean="0"/>
              <a:t> </a:t>
            </a:r>
            <a:endParaRPr lang="en-US" dirty="0"/>
          </a:p>
        </p:txBody>
      </p:sp>
      <p:sp>
        <p:nvSpPr>
          <p:cNvPr id="3" name="Content Placeholder 2"/>
          <p:cNvSpPr>
            <a:spLocks noGrp="1"/>
          </p:cNvSpPr>
          <p:nvPr>
            <p:ph idx="1"/>
          </p:nvPr>
        </p:nvSpPr>
        <p:spPr>
          <a:xfrm>
            <a:off x="457200" y="1600201"/>
            <a:ext cx="8229600" cy="3606800"/>
          </a:xfrm>
        </p:spPr>
        <p:txBody>
          <a:bodyPr>
            <a:normAutofit/>
          </a:bodyPr>
          <a:lstStyle/>
          <a:p>
            <a:pPr lvl="0"/>
            <a:r>
              <a:rPr lang="en-US" sz="1800" dirty="0" smtClean="0"/>
              <a:t>Information and communication technologies such as computers, networking and other technologies</a:t>
            </a:r>
          </a:p>
          <a:p>
            <a:pPr lvl="0"/>
            <a:r>
              <a:rPr lang="en-US" sz="1800" dirty="0" smtClean="0"/>
              <a:t>Audio, video, and other media and multimedia tools</a:t>
            </a:r>
          </a:p>
          <a:p>
            <a:pPr lvl="0"/>
            <a:r>
              <a:rPr lang="en-US" sz="1800" dirty="0" err="1" smtClean="0"/>
              <a:t>Ie</a:t>
            </a:r>
            <a:r>
              <a:rPr lang="en-US" sz="1800" dirty="0" smtClean="0"/>
              <a:t>. Spreadsheets, word processing, email, groupware, presentation, web development, Internet search tools, etc</a:t>
            </a:r>
          </a:p>
          <a:p>
            <a:endParaRPr lang="en-US" sz="1800" dirty="0"/>
          </a:p>
        </p:txBody>
      </p:sp>
      <p:sp>
        <p:nvSpPr>
          <p:cNvPr id="4" name="Right Arrow 3"/>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21</a:t>
            </a:r>
            <a:r>
              <a:rPr lang="en-US" sz="1000" baseline="30000" dirty="0" smtClean="0">
                <a:solidFill>
                  <a:schemeClr val="bg1"/>
                </a:solidFill>
                <a:hlinkClick r:id="rId2" action="ppaction://hlinksldjump"/>
              </a:rPr>
              <a:t>st</a:t>
            </a:r>
            <a:r>
              <a:rPr lang="en-US" sz="1000" dirty="0" smtClean="0">
                <a:solidFill>
                  <a:schemeClr val="bg1"/>
                </a:solidFill>
                <a:hlinkClick r:id="rId2" action="ppaction://hlinksldjump"/>
              </a:rPr>
              <a:t> Century Framework</a:t>
            </a:r>
            <a:endParaRPr lang="en-US" sz="10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57636"/>
            <a:ext cx="8229600" cy="369332"/>
          </a:xfrm>
          <a:prstGeom prst="rect">
            <a:avLst/>
          </a:prstGeom>
          <a:noFill/>
        </p:spPr>
        <p:txBody>
          <a:bodyPr wrap="square" rtlCol="0">
            <a:spAutoFit/>
          </a:bodyPr>
          <a:lstStyle/>
          <a:p>
            <a:pPr algn="ctr"/>
            <a:r>
              <a:rPr lang="en-US" b="1" dirty="0" smtClean="0"/>
              <a:t>Example:  Mi </a:t>
            </a:r>
            <a:r>
              <a:rPr lang="en-US" b="1" dirty="0" err="1" smtClean="0"/>
              <a:t>Viaje</a:t>
            </a:r>
            <a:r>
              <a:rPr lang="en-US" b="1" dirty="0" smtClean="0"/>
              <a:t> Movie</a:t>
            </a:r>
            <a:endParaRPr lang="en-US" b="1" dirty="0"/>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1"/>
                </a:solidFill>
              </a:rPr>
              <a:t>ISTE-NETS Teacher Standards</a:t>
            </a:r>
            <a:br>
              <a:rPr lang="en-US" b="1" dirty="0" smtClean="0">
                <a:solidFill>
                  <a:schemeClr val="tx1"/>
                </a:solidFill>
              </a:rPr>
            </a:br>
            <a:endParaRPr lang="en-US" b="1" dirty="0"/>
          </a:p>
        </p:txBody>
      </p:sp>
      <p:pic>
        <p:nvPicPr>
          <p:cNvPr id="4" name="Picture 3"/>
          <p:cNvPicPr>
            <a:picLocks noChangeAspect="1"/>
          </p:cNvPicPr>
          <p:nvPr/>
        </p:nvPicPr>
        <p:blipFill>
          <a:blip r:embed="rId2"/>
          <a:stretch>
            <a:fillRect/>
          </a:stretch>
        </p:blipFill>
        <p:spPr>
          <a:xfrm>
            <a:off x="761998" y="1270000"/>
            <a:ext cx="6705781" cy="4712674"/>
          </a:xfrm>
          <a:prstGeom prst="rect">
            <a:avLst/>
          </a:prstGeom>
        </p:spPr>
      </p:pic>
      <p:sp>
        <p:nvSpPr>
          <p:cNvPr id="5" name="Rectangle 4"/>
          <p:cNvSpPr/>
          <p:nvPr/>
        </p:nvSpPr>
        <p:spPr>
          <a:xfrm>
            <a:off x="0" y="6273224"/>
            <a:ext cx="9144000" cy="584776"/>
          </a:xfrm>
          <a:prstGeom prst="rect">
            <a:avLst/>
          </a:prstGeom>
        </p:spPr>
        <p:txBody>
          <a:bodyPr wrap="square">
            <a:spAutoFit/>
          </a:bodyPr>
          <a:lstStyle/>
          <a:p>
            <a:pPr algn="ctr"/>
            <a:r>
              <a:rPr lang="en-US" sz="1400" dirty="0" smtClean="0">
                <a:hlinkClick r:id="rId3"/>
              </a:rPr>
              <a:t>http://www.iste.org/content/navigationmenu/nets/forteachers/2008standards/nets_for_teachers_2008.htm</a:t>
            </a:r>
            <a:endParaRPr lang="en-US" sz="1400" dirty="0" smtClean="0"/>
          </a:p>
          <a:p>
            <a:endParaRPr lang="en-US" dirty="0"/>
          </a:p>
        </p:txBody>
      </p:sp>
      <p:sp>
        <p:nvSpPr>
          <p:cNvPr id="6" name="Left Arrow 5"/>
          <p:cNvSpPr/>
          <p:nvPr/>
        </p:nvSpPr>
        <p:spPr>
          <a:xfrm>
            <a:off x="0" y="274638"/>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4" action="ppaction://hlinksldjump"/>
              </a:rPr>
              <a:t>Start</a:t>
            </a:r>
            <a:endParaRPr lang="en-US" sz="1000" dirty="0">
              <a:solidFill>
                <a:schemeClr val="bg1"/>
              </a:solidFill>
            </a:endParaRPr>
          </a:p>
        </p:txBody>
      </p:sp>
      <p:sp>
        <p:nvSpPr>
          <p:cNvPr id="7" name="Right Arrow 6"/>
          <p:cNvSpPr/>
          <p:nvPr/>
        </p:nvSpPr>
        <p:spPr>
          <a:xfrm>
            <a:off x="7946571" y="274637"/>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5" action="ppaction://hlinksldjump"/>
              </a:rPr>
              <a:t>ISTE Student Standards</a:t>
            </a:r>
            <a:endParaRPr lang="en-US" sz="1000" dirty="0">
              <a:solidFill>
                <a:schemeClr val="bg1"/>
              </a:solidFill>
            </a:endParaRPr>
          </a:p>
        </p:txBody>
      </p:sp>
      <p:sp>
        <p:nvSpPr>
          <p:cNvPr id="10" name="Right Arrow 9"/>
          <p:cNvSpPr/>
          <p:nvPr/>
        </p:nvSpPr>
        <p:spPr>
          <a:xfrm>
            <a:off x="7946570" y="1417637"/>
            <a:ext cx="1197429" cy="85140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6" action="ppaction://hlinksldjump"/>
              </a:rPr>
              <a:t>10 WI Teacher Standards</a:t>
            </a:r>
            <a:endParaRPr lang="en-US" sz="1000" dirty="0">
              <a:solidFill>
                <a:schemeClr val="bg1"/>
              </a:solidFill>
            </a:endParaRPr>
          </a:p>
        </p:txBody>
      </p:sp>
      <p:sp>
        <p:nvSpPr>
          <p:cNvPr id="11" name="Right Arrow 10"/>
          <p:cNvSpPr/>
          <p:nvPr/>
        </p:nvSpPr>
        <p:spPr>
          <a:xfrm>
            <a:off x="7946572" y="3782990"/>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7" action="ppaction://hlinksldjump"/>
              </a:rPr>
              <a:t>ISTE-NETS Teacher Standards</a:t>
            </a:r>
            <a:endParaRPr lang="en-US" sz="1000" dirty="0">
              <a:solidFill>
                <a:schemeClr val="bg1"/>
              </a:solidFill>
            </a:endParaRPr>
          </a:p>
        </p:txBody>
      </p:sp>
      <p:sp>
        <p:nvSpPr>
          <p:cNvPr id="12" name="Right Arrow 11"/>
          <p:cNvSpPr/>
          <p:nvPr/>
        </p:nvSpPr>
        <p:spPr>
          <a:xfrm>
            <a:off x="7946572" y="261257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8" action="ppaction://hlinksldjump"/>
              </a:rPr>
              <a:t>21</a:t>
            </a:r>
            <a:r>
              <a:rPr lang="en-US" sz="1000" baseline="30000" dirty="0" smtClean="0">
                <a:solidFill>
                  <a:schemeClr val="bg1"/>
                </a:solidFill>
                <a:hlinkClick r:id="rId8" action="ppaction://hlinksldjump"/>
              </a:rPr>
              <a:t>st</a:t>
            </a:r>
            <a:r>
              <a:rPr lang="en-US" sz="1000" dirty="0" smtClean="0">
                <a:solidFill>
                  <a:schemeClr val="bg1"/>
                </a:solidFill>
                <a:hlinkClick r:id="rId8" action="ppaction://hlinksldjump"/>
              </a:rPr>
              <a:t> Century Framework</a:t>
            </a:r>
            <a:endParaRPr lang="en-US" sz="1000" dirty="0" smtClean="0">
              <a:solidFill>
                <a:schemeClr val="bg1"/>
              </a:solidFill>
            </a:endParaRPr>
          </a:p>
        </p:txBody>
      </p:sp>
      <p:sp>
        <p:nvSpPr>
          <p:cNvPr id="13" name="Oval 12"/>
          <p:cNvSpPr/>
          <p:nvPr/>
        </p:nvSpPr>
        <p:spPr>
          <a:xfrm>
            <a:off x="4225637" y="4341092"/>
            <a:ext cx="1293090" cy="1223818"/>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4225637" y="4341092"/>
            <a:ext cx="1293090" cy="1270000"/>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a:hlinkClick r:id="rId9" action="ppaction://hlinksldjump"/>
          </p:cNvPr>
          <p:cNvSpPr/>
          <p:nvPr/>
        </p:nvSpPr>
        <p:spPr>
          <a:xfrm>
            <a:off x="2285999" y="1416242"/>
            <a:ext cx="1304637" cy="1293091"/>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hlinkClick r:id="rId10" action="ppaction://hlinksldjump"/>
          </p:cNvPr>
          <p:cNvSpPr/>
          <p:nvPr/>
        </p:nvSpPr>
        <p:spPr>
          <a:xfrm>
            <a:off x="4271818" y="1634040"/>
            <a:ext cx="1246909" cy="1270000"/>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hlinkClick r:id="rId11" action="ppaction://hlinksldjump"/>
          </p:cNvPr>
          <p:cNvSpPr/>
          <p:nvPr/>
        </p:nvSpPr>
        <p:spPr>
          <a:xfrm>
            <a:off x="5668818" y="3048001"/>
            <a:ext cx="1316182" cy="1293091"/>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a:hlinkClick r:id="rId12" action="ppaction://hlinksldjump"/>
          </p:cNvPr>
          <p:cNvSpPr/>
          <p:nvPr/>
        </p:nvSpPr>
        <p:spPr>
          <a:xfrm>
            <a:off x="4225637" y="4341092"/>
            <a:ext cx="1246909" cy="1180864"/>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a:hlinkClick r:id="rId13" action="ppaction://hlinksldjump"/>
          </p:cNvPr>
          <p:cNvSpPr/>
          <p:nvPr/>
        </p:nvSpPr>
        <p:spPr>
          <a:xfrm>
            <a:off x="2285999" y="4653848"/>
            <a:ext cx="1304637" cy="1328826"/>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Teach and learn in a 21</a:t>
            </a:r>
            <a:r>
              <a:rPr lang="en-US" b="1" baseline="30000" dirty="0" smtClean="0"/>
              <a:t>st</a:t>
            </a:r>
            <a:r>
              <a:rPr lang="en-US" b="1" dirty="0" smtClean="0"/>
              <a:t> Century context</a:t>
            </a:r>
            <a:r>
              <a:rPr lang="en-US" dirty="0" smtClean="0"/>
              <a:t> </a:t>
            </a:r>
            <a:endParaRPr lang="en-US" dirty="0"/>
          </a:p>
        </p:txBody>
      </p:sp>
      <p:sp>
        <p:nvSpPr>
          <p:cNvPr id="3" name="Content Placeholder 2"/>
          <p:cNvSpPr>
            <a:spLocks noGrp="1"/>
          </p:cNvSpPr>
          <p:nvPr>
            <p:ph idx="1"/>
          </p:nvPr>
        </p:nvSpPr>
        <p:spPr>
          <a:xfrm>
            <a:off x="457200" y="1600201"/>
            <a:ext cx="8229600" cy="2890982"/>
          </a:xfrm>
        </p:spPr>
        <p:txBody>
          <a:bodyPr>
            <a:normAutofit/>
          </a:bodyPr>
          <a:lstStyle/>
          <a:p>
            <a:pPr lvl="0"/>
            <a:r>
              <a:rPr lang="en-US" sz="1800" dirty="0" smtClean="0"/>
              <a:t>Make content relevant to students’ lives</a:t>
            </a:r>
          </a:p>
          <a:p>
            <a:pPr lvl="0"/>
            <a:r>
              <a:rPr lang="en-US" sz="1800" dirty="0" smtClean="0"/>
              <a:t>Bring the world into the classroom</a:t>
            </a:r>
          </a:p>
          <a:p>
            <a:pPr lvl="0"/>
            <a:r>
              <a:rPr lang="en-US" sz="1800" dirty="0" smtClean="0"/>
              <a:t>Take students out into the world</a:t>
            </a:r>
          </a:p>
          <a:p>
            <a:r>
              <a:rPr lang="en-US" sz="1800" dirty="0" smtClean="0"/>
              <a:t>Create opportunities for students to interact with each other, with teachers and with other knowledgeable adults in authentic learning experiences </a:t>
            </a:r>
            <a:endParaRPr lang="en-US" sz="1800" dirty="0"/>
          </a:p>
        </p:txBody>
      </p:sp>
      <p:sp>
        <p:nvSpPr>
          <p:cNvPr id="4" name="Right Arrow 3"/>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dirty="0" smtClean="0">
                <a:solidFill>
                  <a:schemeClr val="bg1"/>
                </a:solidFill>
                <a:hlinkClick r:id="" action="ppaction://hlinkshowjump?jump=nextslide"/>
              </a:rPr>
              <a:t>Teach and Learn in a 21</a:t>
            </a:r>
            <a:r>
              <a:rPr lang="en-US" sz="900" baseline="30000" dirty="0" smtClean="0">
                <a:solidFill>
                  <a:schemeClr val="bg1"/>
                </a:solidFill>
                <a:hlinkClick r:id="" action="ppaction://hlinkshowjump?jump=nextslide"/>
              </a:rPr>
              <a:t>st</a:t>
            </a:r>
            <a:r>
              <a:rPr lang="en-US" sz="900" dirty="0" smtClean="0">
                <a:solidFill>
                  <a:schemeClr val="bg1"/>
                </a:solidFill>
                <a:hlinkClick r:id="" action="ppaction://hlinkshowjump?jump=nextslide"/>
              </a:rPr>
              <a:t> Century Content</a:t>
            </a:r>
            <a:endParaRPr lang="en-US" sz="9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Start</a:t>
            </a:r>
            <a:endParaRPr lang="en-US" sz="1000" dirty="0">
              <a:solidFill>
                <a:schemeClr val="bg1"/>
              </a:solidFill>
            </a:endParaRPr>
          </a:p>
        </p:txBody>
      </p:sp>
      <p:sp>
        <p:nvSpPr>
          <p:cNvPr id="6" name="TextBox 5"/>
          <p:cNvSpPr txBox="1"/>
          <p:nvPr/>
        </p:nvSpPr>
        <p:spPr>
          <a:xfrm>
            <a:off x="457200" y="6292273"/>
            <a:ext cx="8229600" cy="369332"/>
          </a:xfrm>
          <a:prstGeom prst="rect">
            <a:avLst/>
          </a:prstGeom>
          <a:noFill/>
        </p:spPr>
        <p:txBody>
          <a:bodyPr wrap="square" rtlCol="0">
            <a:spAutoFit/>
          </a:bodyPr>
          <a:lstStyle/>
          <a:p>
            <a:pPr algn="ctr"/>
            <a:r>
              <a:rPr lang="en-US" b="1" dirty="0" smtClean="0"/>
              <a:t>Example:  Google Map Lesson</a:t>
            </a:r>
            <a:endParaRPr lang="en-US" b="1" dirty="0"/>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Teach and learn in a 21</a:t>
            </a:r>
            <a:r>
              <a:rPr lang="en-US" b="1" baseline="30000" dirty="0" smtClean="0"/>
              <a:t>st</a:t>
            </a:r>
            <a:r>
              <a:rPr lang="en-US" b="1" dirty="0" smtClean="0"/>
              <a:t> Century content</a:t>
            </a:r>
            <a:r>
              <a:rPr lang="en-US" dirty="0" smtClean="0"/>
              <a:t> </a:t>
            </a:r>
            <a:endParaRPr lang="en-US" dirty="0"/>
          </a:p>
        </p:txBody>
      </p:sp>
      <p:sp>
        <p:nvSpPr>
          <p:cNvPr id="3" name="Content Placeholder 2"/>
          <p:cNvSpPr>
            <a:spLocks noGrp="1"/>
          </p:cNvSpPr>
          <p:nvPr>
            <p:ph idx="1"/>
          </p:nvPr>
        </p:nvSpPr>
        <p:spPr/>
        <p:txBody>
          <a:bodyPr>
            <a:normAutofit fontScale="55000" lnSpcReduction="20000"/>
          </a:bodyPr>
          <a:lstStyle/>
          <a:p>
            <a:pPr lvl="0"/>
            <a:r>
              <a:rPr lang="en-US" dirty="0" smtClean="0"/>
              <a:t>Global awareness</a:t>
            </a:r>
            <a:endParaRPr lang="en-US" sz="4400" dirty="0" smtClean="0"/>
          </a:p>
          <a:p>
            <a:pPr lvl="1"/>
            <a:r>
              <a:rPr lang="en-US" dirty="0" smtClean="0"/>
              <a:t>Use 21</a:t>
            </a:r>
            <a:r>
              <a:rPr lang="en-US" baseline="30000" dirty="0" smtClean="0"/>
              <a:t>st</a:t>
            </a:r>
            <a:r>
              <a:rPr lang="en-US" dirty="0" smtClean="0"/>
              <a:t> century skills to understand and address global issues</a:t>
            </a:r>
            <a:endParaRPr lang="en-US" sz="4000" dirty="0" smtClean="0"/>
          </a:p>
          <a:p>
            <a:pPr lvl="1"/>
            <a:r>
              <a:rPr lang="en-US" dirty="0" smtClean="0"/>
              <a:t>Learn from and work collaboratively with individuals representing diverse cultures, religions and lifestyles in a spirit of mutual respect and open dialogue in personal, work and community contexts</a:t>
            </a:r>
            <a:endParaRPr lang="en-US" sz="4000" dirty="0" smtClean="0"/>
          </a:p>
          <a:p>
            <a:pPr lvl="1"/>
            <a:r>
              <a:rPr lang="en-US" dirty="0" smtClean="0"/>
              <a:t>Promote the study of non-English language as a tool for understanding other nations and cultures</a:t>
            </a:r>
            <a:endParaRPr lang="en-US" sz="4000" dirty="0" smtClean="0"/>
          </a:p>
          <a:p>
            <a:pPr lvl="0"/>
            <a:r>
              <a:rPr lang="en-US" dirty="0" smtClean="0"/>
              <a:t>Financial, economic and business literacy</a:t>
            </a:r>
            <a:endParaRPr lang="en-US" sz="4400" dirty="0" smtClean="0"/>
          </a:p>
          <a:p>
            <a:pPr lvl="1"/>
            <a:r>
              <a:rPr lang="en-US" dirty="0" smtClean="0"/>
              <a:t>Know how to make appropriate personal economic choices</a:t>
            </a:r>
            <a:endParaRPr lang="en-US" sz="4000" dirty="0" smtClean="0"/>
          </a:p>
          <a:p>
            <a:pPr lvl="1"/>
            <a:r>
              <a:rPr lang="en-US" dirty="0" smtClean="0"/>
              <a:t>Understand the role of the economy and the role of business in the economy</a:t>
            </a:r>
            <a:endParaRPr lang="en-US" sz="4000" dirty="0" smtClean="0"/>
          </a:p>
          <a:p>
            <a:pPr lvl="1"/>
            <a:r>
              <a:rPr lang="en-US" dirty="0" smtClean="0"/>
              <a:t>Apply appropriate 21</a:t>
            </a:r>
            <a:r>
              <a:rPr lang="en-US" baseline="30000" dirty="0" smtClean="0"/>
              <a:t>st</a:t>
            </a:r>
            <a:r>
              <a:rPr lang="en-US" dirty="0" smtClean="0"/>
              <a:t> century skills to function as a productive contributor within an organizational setting</a:t>
            </a:r>
            <a:endParaRPr lang="en-US" sz="4000" dirty="0" smtClean="0"/>
          </a:p>
          <a:p>
            <a:pPr lvl="1"/>
            <a:r>
              <a:rPr lang="en-US" dirty="0" smtClean="0"/>
              <a:t>Integrate oneself within and adapt continually to our nation’s evolving economic and business environment</a:t>
            </a:r>
            <a:endParaRPr lang="en-US" sz="4000" dirty="0" smtClean="0"/>
          </a:p>
          <a:p>
            <a:pPr lvl="0"/>
            <a:r>
              <a:rPr lang="en-US" dirty="0" smtClean="0"/>
              <a:t>Civic literacy</a:t>
            </a:r>
            <a:endParaRPr lang="en-US" sz="4400" dirty="0" smtClean="0"/>
          </a:p>
          <a:p>
            <a:pPr lvl="1"/>
            <a:r>
              <a:rPr lang="en-US" dirty="0" smtClean="0"/>
              <a:t>Be an informed citizen to participate effectively in government</a:t>
            </a:r>
            <a:endParaRPr lang="en-US" sz="4000" dirty="0" smtClean="0"/>
          </a:p>
          <a:p>
            <a:pPr lvl="1"/>
            <a:r>
              <a:rPr lang="en-US" dirty="0" smtClean="0"/>
              <a:t>Exercise the rights and obligations of citizenship at local, state, national and global levels</a:t>
            </a:r>
            <a:endParaRPr lang="en-US" sz="4000" dirty="0" smtClean="0"/>
          </a:p>
          <a:p>
            <a:pPr lvl="1"/>
            <a:r>
              <a:rPr lang="en-US" dirty="0" smtClean="0"/>
              <a:t>Understand the local and global implications of civic decisions</a:t>
            </a:r>
            <a:endParaRPr lang="en-US" sz="4000" dirty="0" smtClean="0"/>
          </a:p>
          <a:p>
            <a:pPr lvl="1"/>
            <a:r>
              <a:rPr lang="en-US" dirty="0" smtClean="0"/>
              <a:t>Apply 21 century skills to make intelligent choices as a citizen</a:t>
            </a:r>
            <a:endParaRPr lang="en-US" sz="4000" dirty="0" smtClean="0"/>
          </a:p>
          <a:p>
            <a:endParaRPr lang="en-US" dirty="0"/>
          </a:p>
        </p:txBody>
      </p:sp>
      <p:sp>
        <p:nvSpPr>
          <p:cNvPr id="4" name="Right Arrow 3"/>
          <p:cNvSpPr/>
          <p:nvPr/>
        </p:nvSpPr>
        <p:spPr>
          <a:xfrm>
            <a:off x="7946573"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21</a:t>
            </a:r>
            <a:r>
              <a:rPr lang="en-US" sz="1000" baseline="30000" dirty="0" smtClean="0">
                <a:solidFill>
                  <a:schemeClr val="bg1"/>
                </a:solidFill>
                <a:hlinkClick r:id="rId2" action="ppaction://hlinksldjump"/>
              </a:rPr>
              <a:t>st</a:t>
            </a:r>
            <a:r>
              <a:rPr lang="en-US" sz="1000" dirty="0" smtClean="0">
                <a:solidFill>
                  <a:schemeClr val="bg1"/>
                </a:solidFill>
                <a:hlinkClick r:id="rId2" action="ppaction://hlinksldjump"/>
              </a:rPr>
              <a:t> Century Framework</a:t>
            </a:r>
            <a:endParaRPr lang="en-US" sz="10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171808"/>
            <a:ext cx="8421255" cy="369332"/>
          </a:xfrm>
          <a:prstGeom prst="rect">
            <a:avLst/>
          </a:prstGeom>
          <a:noFill/>
        </p:spPr>
        <p:txBody>
          <a:bodyPr wrap="square" rtlCol="0">
            <a:spAutoFit/>
          </a:bodyPr>
          <a:lstStyle/>
          <a:p>
            <a:pPr algn="ctr"/>
            <a:r>
              <a:rPr lang="en-US" b="1" dirty="0" smtClean="0"/>
              <a:t>Example:  La Ciudad de Mexico </a:t>
            </a:r>
            <a:r>
              <a:rPr lang="en-US" b="1" dirty="0" err="1" smtClean="0"/>
              <a:t>WebQuest</a:t>
            </a:r>
            <a:endParaRPr lang="en-US" b="1" dirty="0"/>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Use 21</a:t>
            </a:r>
            <a:r>
              <a:rPr lang="en-US" b="1" baseline="30000" dirty="0" smtClean="0"/>
              <a:t>st</a:t>
            </a:r>
            <a:r>
              <a:rPr lang="en-US" b="1" dirty="0" smtClean="0"/>
              <a:t> Century assessments that measure 21</a:t>
            </a:r>
            <a:r>
              <a:rPr lang="en-US" b="1" baseline="30000" dirty="0" smtClean="0"/>
              <a:t>st</a:t>
            </a:r>
            <a:r>
              <a:rPr lang="en-US" b="1" dirty="0" smtClean="0"/>
              <a:t> Century skills</a:t>
            </a:r>
            <a:r>
              <a:rPr lang="en-US" dirty="0" smtClean="0"/>
              <a:t> </a:t>
            </a:r>
            <a:endParaRPr lang="en-US" dirty="0"/>
          </a:p>
        </p:txBody>
      </p:sp>
      <p:sp>
        <p:nvSpPr>
          <p:cNvPr id="3" name="Content Placeholder 2"/>
          <p:cNvSpPr>
            <a:spLocks noGrp="1"/>
          </p:cNvSpPr>
          <p:nvPr>
            <p:ph idx="1"/>
          </p:nvPr>
        </p:nvSpPr>
        <p:spPr>
          <a:xfrm>
            <a:off x="457200" y="1600200"/>
            <a:ext cx="8229600" cy="2983345"/>
          </a:xfrm>
        </p:spPr>
        <p:txBody>
          <a:bodyPr>
            <a:normAutofit/>
          </a:bodyPr>
          <a:lstStyle/>
          <a:p>
            <a:pPr lvl="0"/>
            <a:r>
              <a:rPr lang="en-US" sz="1800" dirty="0" smtClean="0"/>
              <a:t>Use standardized tests to measure both core subjects and 21</a:t>
            </a:r>
            <a:r>
              <a:rPr lang="en-US" sz="1800" baseline="30000" dirty="0" smtClean="0"/>
              <a:t>st</a:t>
            </a:r>
            <a:r>
              <a:rPr lang="en-US" sz="1800" dirty="0" smtClean="0"/>
              <a:t> century skills</a:t>
            </a:r>
          </a:p>
          <a:p>
            <a:pPr lvl="0"/>
            <a:r>
              <a:rPr lang="en-US" sz="1800" dirty="0" smtClean="0"/>
              <a:t>Balance standardized tests with classroom assessments to measure the full range of student skills in a timely way.</a:t>
            </a:r>
          </a:p>
          <a:p>
            <a:pPr lvl="0"/>
            <a:r>
              <a:rPr lang="en-US" sz="1800" dirty="0" smtClean="0"/>
              <a:t>Strengthen classroom assessments and integrate them with the instructional process to reinforce learning, provide immediate feedback and help students learn core subjects and 21</a:t>
            </a:r>
            <a:r>
              <a:rPr lang="en-US" sz="1800" baseline="30000" dirty="0" smtClean="0"/>
              <a:t>st</a:t>
            </a:r>
            <a:r>
              <a:rPr lang="en-US" sz="1800" dirty="0" smtClean="0"/>
              <a:t> century skills.</a:t>
            </a:r>
          </a:p>
          <a:p>
            <a:endParaRPr lang="en-US" sz="1800" dirty="0"/>
          </a:p>
        </p:txBody>
      </p:sp>
      <p:sp>
        <p:nvSpPr>
          <p:cNvPr id="4" name="Right Arrow 3"/>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21</a:t>
            </a:r>
            <a:r>
              <a:rPr lang="en-US" sz="1000" baseline="30000" dirty="0" smtClean="0">
                <a:solidFill>
                  <a:schemeClr val="bg1"/>
                </a:solidFill>
                <a:hlinkClick r:id="rId2" action="ppaction://hlinksldjump"/>
              </a:rPr>
              <a:t>st</a:t>
            </a:r>
            <a:r>
              <a:rPr lang="en-US" sz="1000" dirty="0" smtClean="0">
                <a:solidFill>
                  <a:schemeClr val="bg1"/>
                </a:solidFill>
                <a:hlinkClick r:id="rId2" action="ppaction://hlinksldjump"/>
              </a:rPr>
              <a:t> Century Framework</a:t>
            </a:r>
            <a:endParaRPr lang="en-US" sz="1000" dirty="0" smtClean="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303818"/>
            <a:ext cx="8229600" cy="369332"/>
          </a:xfrm>
          <a:prstGeom prst="rect">
            <a:avLst/>
          </a:prstGeom>
          <a:noFill/>
        </p:spPr>
        <p:txBody>
          <a:bodyPr wrap="square" rtlCol="0">
            <a:spAutoFit/>
          </a:bodyPr>
          <a:lstStyle/>
          <a:p>
            <a:pPr algn="ctr"/>
            <a:r>
              <a:rPr lang="en-US" b="1" dirty="0" smtClean="0"/>
              <a:t>Example:  Rubric of La Conquista</a:t>
            </a:r>
            <a:endParaRPr lang="en-US" b="1" dirty="0"/>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1"/>
                </a:solidFill>
              </a:rPr>
              <a:t>ISTE-NETS Student Standards</a:t>
            </a:r>
            <a:br>
              <a:rPr lang="en-US" b="1" dirty="0" smtClean="0">
                <a:solidFill>
                  <a:schemeClr val="tx1"/>
                </a:solidFill>
              </a:rPr>
            </a:br>
            <a:endParaRPr lang="en-US" b="1" dirty="0"/>
          </a:p>
        </p:txBody>
      </p:sp>
      <p:pic>
        <p:nvPicPr>
          <p:cNvPr id="4" name="Picture 3"/>
          <p:cNvPicPr>
            <a:picLocks noChangeAspect="1"/>
          </p:cNvPicPr>
          <p:nvPr/>
        </p:nvPicPr>
        <p:blipFill>
          <a:blip r:embed="rId2"/>
          <a:stretch>
            <a:fillRect/>
          </a:stretch>
        </p:blipFill>
        <p:spPr>
          <a:xfrm>
            <a:off x="1385454" y="1091626"/>
            <a:ext cx="6048664" cy="4736520"/>
          </a:xfrm>
          <a:prstGeom prst="rect">
            <a:avLst/>
          </a:prstGeom>
        </p:spPr>
      </p:pic>
      <p:sp>
        <p:nvSpPr>
          <p:cNvPr id="5" name="TextBox 4"/>
          <p:cNvSpPr txBox="1"/>
          <p:nvPr/>
        </p:nvSpPr>
        <p:spPr>
          <a:xfrm>
            <a:off x="457200" y="6426898"/>
            <a:ext cx="7901709" cy="430887"/>
          </a:xfrm>
          <a:prstGeom prst="rect">
            <a:avLst/>
          </a:prstGeom>
          <a:noFill/>
        </p:spPr>
        <p:txBody>
          <a:bodyPr wrap="square" rtlCol="0">
            <a:spAutoFit/>
          </a:bodyPr>
          <a:lstStyle/>
          <a:p>
            <a:pPr algn="ctr"/>
            <a:r>
              <a:rPr lang="en-US" sz="1100" dirty="0" smtClean="0">
                <a:hlinkClick r:id="rId3"/>
              </a:rPr>
              <a:t>http://www.iste.org/Content/NavigationMenu/NETS/ForStudents/2007Standards/NETS_for_Students_2007.htm</a:t>
            </a:r>
            <a:endParaRPr lang="en-US" sz="1100" dirty="0" smtClean="0"/>
          </a:p>
          <a:p>
            <a:pPr algn="ctr"/>
            <a:endParaRPr lang="en-US" sz="1100" dirty="0"/>
          </a:p>
        </p:txBody>
      </p:sp>
      <p:sp>
        <p:nvSpPr>
          <p:cNvPr id="7" name="Left Arrow 6"/>
          <p:cNvSpPr/>
          <p:nvPr/>
        </p:nvSpPr>
        <p:spPr>
          <a:xfrm>
            <a:off x="0" y="274638"/>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4" action="ppaction://hlinksldjump"/>
              </a:rPr>
              <a:t>Start</a:t>
            </a:r>
            <a:endParaRPr lang="en-US" sz="1000" dirty="0">
              <a:solidFill>
                <a:schemeClr val="bg1"/>
              </a:solidFill>
            </a:endParaRPr>
          </a:p>
        </p:txBody>
      </p:sp>
      <p:sp>
        <p:nvSpPr>
          <p:cNvPr id="8" name="Right Arrow 7"/>
          <p:cNvSpPr/>
          <p:nvPr/>
        </p:nvSpPr>
        <p:spPr>
          <a:xfrm>
            <a:off x="7946569" y="3805124"/>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5" action="ppaction://hlinksldjump"/>
              </a:rPr>
              <a:t>ISTE Student Standards</a:t>
            </a:r>
            <a:endParaRPr lang="en-US" sz="1000" dirty="0">
              <a:solidFill>
                <a:schemeClr val="bg1"/>
              </a:solidFill>
            </a:endParaRPr>
          </a:p>
        </p:txBody>
      </p:sp>
      <p:sp>
        <p:nvSpPr>
          <p:cNvPr id="9" name="Right Arrow 8"/>
          <p:cNvSpPr/>
          <p:nvPr/>
        </p:nvSpPr>
        <p:spPr>
          <a:xfrm>
            <a:off x="7946572" y="274638"/>
            <a:ext cx="1197429" cy="85140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6" action="ppaction://hlinksldjump"/>
              </a:rPr>
              <a:t>10 WI Teacher Standards</a:t>
            </a:r>
            <a:endParaRPr lang="en-US" sz="1000" dirty="0">
              <a:solidFill>
                <a:schemeClr val="bg1"/>
              </a:solidFill>
            </a:endParaRPr>
          </a:p>
        </p:txBody>
      </p:sp>
      <p:sp>
        <p:nvSpPr>
          <p:cNvPr id="10" name="Right Arrow 9"/>
          <p:cNvSpPr/>
          <p:nvPr/>
        </p:nvSpPr>
        <p:spPr>
          <a:xfrm>
            <a:off x="7946570" y="2628444"/>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7" action="ppaction://hlinksldjump"/>
              </a:rPr>
              <a:t>ISTE-NETS Teacher Standards</a:t>
            </a:r>
            <a:endParaRPr lang="en-US" sz="1000" dirty="0">
              <a:solidFill>
                <a:schemeClr val="bg1"/>
              </a:solidFill>
            </a:endParaRPr>
          </a:p>
        </p:txBody>
      </p:sp>
      <p:sp>
        <p:nvSpPr>
          <p:cNvPr id="11" name="Right Arrow 10"/>
          <p:cNvSpPr/>
          <p:nvPr/>
        </p:nvSpPr>
        <p:spPr>
          <a:xfrm>
            <a:off x="7946573" y="1417638"/>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8" action="ppaction://hlinksldjump"/>
              </a:rPr>
              <a:t>21</a:t>
            </a:r>
            <a:r>
              <a:rPr lang="en-US" sz="1000" baseline="30000" dirty="0" smtClean="0">
                <a:solidFill>
                  <a:schemeClr val="bg1"/>
                </a:solidFill>
                <a:hlinkClick r:id="rId8" action="ppaction://hlinksldjump"/>
              </a:rPr>
              <a:t>st</a:t>
            </a:r>
            <a:r>
              <a:rPr lang="en-US" sz="1000" dirty="0" smtClean="0">
                <a:solidFill>
                  <a:schemeClr val="bg1"/>
                </a:solidFill>
                <a:hlinkClick r:id="rId8" action="ppaction://hlinksldjump"/>
              </a:rPr>
              <a:t> Century Framework</a:t>
            </a:r>
            <a:endParaRPr lang="en-US" sz="1000" dirty="0" smtClean="0">
              <a:solidFill>
                <a:schemeClr val="bg1"/>
              </a:solidFill>
            </a:endParaRPr>
          </a:p>
        </p:txBody>
      </p:sp>
      <p:sp>
        <p:nvSpPr>
          <p:cNvPr id="12" name="Oval 11">
            <a:hlinkClick r:id="rId9" action="ppaction://hlinksldjump"/>
          </p:cNvPr>
          <p:cNvSpPr/>
          <p:nvPr/>
        </p:nvSpPr>
        <p:spPr>
          <a:xfrm>
            <a:off x="5067905" y="1417638"/>
            <a:ext cx="1270000" cy="1210806"/>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a:hlinkClick r:id="rId10" action="ppaction://hlinksldjump"/>
          </p:cNvPr>
          <p:cNvSpPr/>
          <p:nvPr/>
        </p:nvSpPr>
        <p:spPr>
          <a:xfrm>
            <a:off x="3362476" y="1443111"/>
            <a:ext cx="1197429" cy="1185333"/>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a:hlinkClick r:id="rId11" action="ppaction://hlinksldjump"/>
          </p:cNvPr>
          <p:cNvSpPr/>
          <p:nvPr/>
        </p:nvSpPr>
        <p:spPr>
          <a:xfrm>
            <a:off x="1802190" y="2023041"/>
            <a:ext cx="1318381" cy="1210806"/>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a:hlinkClick r:id="rId12" action="ppaction://hlinksldjump"/>
          </p:cNvPr>
          <p:cNvSpPr/>
          <p:nvPr/>
        </p:nvSpPr>
        <p:spPr>
          <a:xfrm>
            <a:off x="1802190" y="3499302"/>
            <a:ext cx="1318381" cy="1214400"/>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a:hlinkClick r:id="rId13" action="ppaction://hlinksldjump"/>
          </p:cNvPr>
          <p:cNvSpPr/>
          <p:nvPr/>
        </p:nvSpPr>
        <p:spPr>
          <a:xfrm>
            <a:off x="3362476" y="4318000"/>
            <a:ext cx="1233714" cy="1173238"/>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a:hlinkClick r:id="rId14" action="ppaction://hlinksldjump"/>
          </p:cNvPr>
          <p:cNvSpPr/>
          <p:nvPr/>
        </p:nvSpPr>
        <p:spPr>
          <a:xfrm>
            <a:off x="5067905" y="4318000"/>
            <a:ext cx="1270000" cy="1173238"/>
          </a:xfrm>
          <a:prstGeom prst="ellipse">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9809" y="274638"/>
            <a:ext cx="8229600" cy="1143000"/>
          </a:xfrm>
        </p:spPr>
        <p:txBody>
          <a:bodyPr>
            <a:normAutofit/>
          </a:bodyPr>
          <a:lstStyle/>
          <a:p>
            <a:r>
              <a:rPr lang="en-US" sz="4000" b="1" dirty="0" smtClean="0">
                <a:solidFill>
                  <a:schemeClr val="tx1"/>
                </a:solidFill>
              </a:rPr>
              <a:t>10 Wisconsin Teacher Standards</a:t>
            </a:r>
            <a:endParaRPr lang="en-US" sz="4000" b="1" dirty="0"/>
          </a:p>
        </p:txBody>
      </p:sp>
      <p:sp>
        <p:nvSpPr>
          <p:cNvPr id="3" name="TextBox 2"/>
          <p:cNvSpPr txBox="1"/>
          <p:nvPr/>
        </p:nvSpPr>
        <p:spPr>
          <a:xfrm>
            <a:off x="922866" y="1145497"/>
            <a:ext cx="7023702" cy="4770537"/>
          </a:xfrm>
          <a:prstGeom prst="rect">
            <a:avLst/>
          </a:prstGeom>
          <a:noFill/>
        </p:spPr>
        <p:txBody>
          <a:bodyPr wrap="square" rtlCol="0">
            <a:spAutoFit/>
          </a:bodyPr>
          <a:lstStyle/>
          <a:p>
            <a:pPr marL="169863"/>
            <a:r>
              <a:rPr lang="en-US" sz="1600" dirty="0" smtClean="0"/>
              <a:t>1.    Teachers know the subjects they are teaching.</a:t>
            </a:r>
          </a:p>
          <a:p>
            <a:pPr marL="169863"/>
            <a:endParaRPr lang="en-US" sz="1600" dirty="0" smtClean="0"/>
          </a:p>
          <a:p>
            <a:pPr marL="169863"/>
            <a:r>
              <a:rPr lang="en-US" sz="1600" dirty="0" smtClean="0"/>
              <a:t>2.    Teachers know how children grow.</a:t>
            </a:r>
          </a:p>
          <a:p>
            <a:pPr marL="169863"/>
            <a:endParaRPr lang="en-US" sz="1600" dirty="0" smtClean="0"/>
          </a:p>
          <a:p>
            <a:pPr marL="169863"/>
            <a:r>
              <a:rPr lang="en-US" sz="1600" dirty="0" smtClean="0"/>
              <a:t>3.    Teachers understand that children learn differently.</a:t>
            </a:r>
          </a:p>
          <a:p>
            <a:pPr marL="169863"/>
            <a:endParaRPr lang="en-US" sz="1600" dirty="0" smtClean="0"/>
          </a:p>
          <a:p>
            <a:pPr marL="169863"/>
            <a:r>
              <a:rPr lang="en-US" sz="1600" dirty="0" smtClean="0"/>
              <a:t>4.    Teachers know how to teach.</a:t>
            </a:r>
          </a:p>
          <a:p>
            <a:pPr marL="169863"/>
            <a:r>
              <a:rPr lang="en-US" sz="1400" dirty="0" smtClean="0"/>
              <a:t>		</a:t>
            </a:r>
            <a:r>
              <a:rPr lang="en-US" sz="1400" i="1" dirty="0" smtClean="0"/>
              <a:t>Example: Creating a </a:t>
            </a:r>
            <a:r>
              <a:rPr lang="en-US" sz="1400" i="1" dirty="0" err="1" smtClean="0"/>
              <a:t>Rubistar</a:t>
            </a:r>
            <a:r>
              <a:rPr lang="en-US" sz="1400" i="1" dirty="0" smtClean="0"/>
              <a:t> document</a:t>
            </a:r>
          </a:p>
          <a:p>
            <a:pPr marL="169863"/>
            <a:r>
              <a:rPr lang="en-US" sz="1600" dirty="0" smtClean="0"/>
              <a:t>5.    Teachers know how to manage a classroom.</a:t>
            </a:r>
          </a:p>
          <a:p>
            <a:pPr marL="169863"/>
            <a:endParaRPr lang="en-US" sz="1600" dirty="0" smtClean="0"/>
          </a:p>
          <a:p>
            <a:pPr marL="169863"/>
            <a:r>
              <a:rPr lang="en-US" sz="1600" dirty="0" smtClean="0"/>
              <a:t>6.    Teachers communicate well.</a:t>
            </a:r>
          </a:p>
          <a:p>
            <a:pPr marL="169863"/>
            <a:r>
              <a:rPr lang="en-US" sz="1400" i="1" dirty="0" smtClean="0"/>
              <a:t>		Example: La Comida </a:t>
            </a:r>
            <a:r>
              <a:rPr lang="en-US" sz="1400" i="1" dirty="0" err="1" smtClean="0"/>
              <a:t>Kidspiration</a:t>
            </a:r>
            <a:r>
              <a:rPr lang="en-US" sz="1400" i="1" dirty="0" smtClean="0"/>
              <a:t> </a:t>
            </a:r>
            <a:r>
              <a:rPr lang="en-US" sz="1400" i="1" dirty="0" err="1" smtClean="0"/>
              <a:t>MindMap</a:t>
            </a:r>
            <a:endParaRPr lang="en-US" sz="1400" i="1" dirty="0" smtClean="0"/>
          </a:p>
          <a:p>
            <a:pPr marL="169863"/>
            <a:r>
              <a:rPr lang="en-US" sz="1600" dirty="0" smtClean="0"/>
              <a:t>7.    Teachers are able to plan different kinds of lessons.</a:t>
            </a:r>
          </a:p>
          <a:p>
            <a:pPr marL="169863"/>
            <a:endParaRPr lang="en-US" sz="1600" dirty="0" smtClean="0"/>
          </a:p>
          <a:p>
            <a:pPr marL="169863"/>
            <a:r>
              <a:rPr lang="en-US" sz="1600" dirty="0" smtClean="0"/>
              <a:t>8.    Teachers know how to test for student progress.</a:t>
            </a:r>
          </a:p>
          <a:p>
            <a:pPr marL="169863"/>
            <a:endParaRPr lang="en-US" sz="1600" dirty="0" smtClean="0"/>
          </a:p>
          <a:p>
            <a:pPr marL="169863"/>
            <a:r>
              <a:rPr lang="en-US" sz="1600" dirty="0" smtClean="0"/>
              <a:t>9.    Teachers are able to evaluate themselves.</a:t>
            </a:r>
          </a:p>
          <a:p>
            <a:pPr marL="169863"/>
            <a:endParaRPr lang="en-US" sz="1600" dirty="0" smtClean="0"/>
          </a:p>
          <a:p>
            <a:pPr marL="169863"/>
            <a:r>
              <a:rPr lang="en-US" sz="1600" dirty="0" smtClean="0"/>
              <a:t>10.  Teachers are connected with other teachers and the community.</a:t>
            </a:r>
          </a:p>
        </p:txBody>
      </p:sp>
      <p:sp>
        <p:nvSpPr>
          <p:cNvPr id="4" name="Left Arrow 3"/>
          <p:cNvSpPr/>
          <p:nvPr/>
        </p:nvSpPr>
        <p:spPr>
          <a:xfrm>
            <a:off x="-8467" y="274638"/>
            <a:ext cx="931333" cy="653143"/>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Start</a:t>
            </a:r>
            <a:endParaRPr lang="en-US" sz="1000" dirty="0">
              <a:solidFill>
                <a:schemeClr val="bg1"/>
              </a:solidFill>
            </a:endParaRPr>
          </a:p>
        </p:txBody>
      </p:sp>
      <p:sp>
        <p:nvSpPr>
          <p:cNvPr id="5" name="Right Arrow 4"/>
          <p:cNvSpPr/>
          <p:nvPr/>
        </p:nvSpPr>
        <p:spPr>
          <a:xfrm>
            <a:off x="7946572" y="2580316"/>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ISTE Student Standards</a:t>
            </a:r>
            <a:endParaRPr lang="en-US" sz="1000" dirty="0">
              <a:solidFill>
                <a:schemeClr val="bg1"/>
              </a:solidFill>
            </a:endParaRPr>
          </a:p>
        </p:txBody>
      </p:sp>
      <p:sp>
        <p:nvSpPr>
          <p:cNvPr id="6" name="Right Arrow 5"/>
          <p:cNvSpPr/>
          <p:nvPr/>
        </p:nvSpPr>
        <p:spPr>
          <a:xfrm>
            <a:off x="7946572" y="3717843"/>
            <a:ext cx="1197429" cy="85140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4" action="ppaction://hlinksldjump"/>
              </a:rPr>
              <a:t>10 WI Teacher Standards</a:t>
            </a:r>
            <a:endParaRPr lang="en-US" sz="1000" dirty="0">
              <a:solidFill>
                <a:schemeClr val="bg1"/>
              </a:solidFill>
            </a:endParaRPr>
          </a:p>
        </p:txBody>
      </p:sp>
      <p:sp>
        <p:nvSpPr>
          <p:cNvPr id="7" name="Right Arrow 6"/>
          <p:cNvSpPr/>
          <p:nvPr/>
        </p:nvSpPr>
        <p:spPr>
          <a:xfrm>
            <a:off x="7946572" y="1443838"/>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5" action="ppaction://hlinksldjump"/>
              </a:rPr>
              <a:t>ISTE-NETS Teacher Standards</a:t>
            </a:r>
            <a:endParaRPr lang="en-US" sz="1000" dirty="0">
              <a:solidFill>
                <a:schemeClr val="bg1"/>
              </a:solidFill>
            </a:endParaRPr>
          </a:p>
        </p:txBody>
      </p:sp>
      <p:sp>
        <p:nvSpPr>
          <p:cNvPr id="8" name="Right Arrow 7"/>
          <p:cNvSpPr/>
          <p:nvPr/>
        </p:nvSpPr>
        <p:spPr>
          <a:xfrm>
            <a:off x="7946568" y="274638"/>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6" action="ppaction://hlinksldjump"/>
              </a:rPr>
              <a:t>21</a:t>
            </a:r>
            <a:r>
              <a:rPr lang="en-US" sz="1000" baseline="30000" dirty="0" smtClean="0">
                <a:solidFill>
                  <a:schemeClr val="bg1"/>
                </a:solidFill>
                <a:hlinkClick r:id="rId6" action="ppaction://hlinksldjump"/>
              </a:rPr>
              <a:t>st</a:t>
            </a:r>
            <a:r>
              <a:rPr lang="en-US" sz="1000" dirty="0" smtClean="0">
                <a:solidFill>
                  <a:schemeClr val="bg1"/>
                </a:solidFill>
                <a:hlinkClick r:id="rId6" action="ppaction://hlinksldjump"/>
              </a:rPr>
              <a:t> Century Framework</a:t>
            </a:r>
            <a:endParaRPr lang="en-US" sz="1000" dirty="0" smtClean="0">
              <a:solidFill>
                <a:schemeClr val="bg1"/>
              </a:solidFill>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21</a:t>
            </a:r>
            <a:r>
              <a:rPr lang="en-US" b="1" baseline="30000" dirty="0" smtClean="0">
                <a:solidFill>
                  <a:schemeClr val="tx1"/>
                </a:solidFill>
              </a:rPr>
              <a:t>st</a:t>
            </a:r>
            <a:r>
              <a:rPr lang="en-US" b="1" dirty="0" smtClean="0">
                <a:solidFill>
                  <a:schemeClr val="tx1"/>
                </a:solidFill>
              </a:rPr>
              <a:t> Century Framework</a:t>
            </a:r>
            <a:endParaRPr lang="en-US" b="1" dirty="0"/>
          </a:p>
        </p:txBody>
      </p:sp>
      <p:pic>
        <p:nvPicPr>
          <p:cNvPr id="4" name="Picture 3"/>
          <p:cNvPicPr>
            <a:picLocks noChangeAspect="1"/>
          </p:cNvPicPr>
          <p:nvPr/>
        </p:nvPicPr>
        <p:blipFill>
          <a:blip r:embed="rId2"/>
          <a:stretch>
            <a:fillRect/>
          </a:stretch>
        </p:blipFill>
        <p:spPr>
          <a:xfrm>
            <a:off x="893108" y="1187450"/>
            <a:ext cx="6819900" cy="4483100"/>
          </a:xfrm>
          <a:prstGeom prst="rect">
            <a:avLst/>
          </a:prstGeom>
        </p:spPr>
      </p:pic>
      <p:sp>
        <p:nvSpPr>
          <p:cNvPr id="5" name="Left Arrow 4"/>
          <p:cNvSpPr/>
          <p:nvPr/>
        </p:nvSpPr>
        <p:spPr>
          <a:xfrm>
            <a:off x="0" y="26347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7" name="Trapezoid 6">
            <a:hlinkClick r:id="rId4" action="ppaction://hlinksldjump"/>
          </p:cNvPr>
          <p:cNvSpPr/>
          <p:nvPr/>
        </p:nvSpPr>
        <p:spPr>
          <a:xfrm>
            <a:off x="3287059" y="2330824"/>
            <a:ext cx="2405529" cy="1419411"/>
          </a:xfrm>
          <a:prstGeom prst="trapezoid">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rapezoid 7">
            <a:hlinkClick r:id="rId5" action="ppaction://hlinksldjump"/>
          </p:cNvPr>
          <p:cNvSpPr/>
          <p:nvPr/>
        </p:nvSpPr>
        <p:spPr>
          <a:xfrm>
            <a:off x="3750235" y="1187450"/>
            <a:ext cx="1733177" cy="1143374"/>
          </a:xfrm>
          <a:prstGeom prst="trapezoid">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iamond 8">
            <a:hlinkClick r:id="rId6" action="ppaction://hlinksldjump"/>
          </p:cNvPr>
          <p:cNvSpPr/>
          <p:nvPr/>
        </p:nvSpPr>
        <p:spPr>
          <a:xfrm>
            <a:off x="5692588" y="1852705"/>
            <a:ext cx="1479176" cy="1897530"/>
          </a:xfrm>
          <a:prstGeom prst="diamond">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Diamond 9">
            <a:hlinkClick r:id="rId7" action="ppaction://hlinksldjump"/>
          </p:cNvPr>
          <p:cNvSpPr/>
          <p:nvPr/>
        </p:nvSpPr>
        <p:spPr>
          <a:xfrm>
            <a:off x="2061882" y="1852706"/>
            <a:ext cx="1225177" cy="1897530"/>
          </a:xfrm>
          <a:prstGeom prst="diamond">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Parallelogram 10">
            <a:hlinkClick r:id="rId8" action="ppaction://hlinksldjump"/>
          </p:cNvPr>
          <p:cNvSpPr/>
          <p:nvPr/>
        </p:nvSpPr>
        <p:spPr>
          <a:xfrm>
            <a:off x="3750235" y="3750236"/>
            <a:ext cx="1524000" cy="403411"/>
          </a:xfrm>
          <a:prstGeom prst="parallelogram">
            <a:avLst/>
          </a:prstGeom>
          <a:solidFill>
            <a:schemeClr val="accent4">
              <a:alpha val="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72353" y="5892363"/>
            <a:ext cx="7814235" cy="646331"/>
          </a:xfrm>
          <a:prstGeom prst="rect">
            <a:avLst/>
          </a:prstGeom>
        </p:spPr>
        <p:txBody>
          <a:bodyPr wrap="square">
            <a:spAutoFit/>
          </a:bodyPr>
          <a:lstStyle/>
          <a:p>
            <a:pPr algn="ctr"/>
            <a:r>
              <a:rPr lang="en-US" u="sng" dirty="0" smtClean="0">
                <a:hlinkClick r:id="rId9"/>
              </a:rPr>
              <a:t>http://www.21stcenturyskills.org/downloads/P21_Report.pdf</a:t>
            </a:r>
            <a:endParaRPr lang="en-US" u="sng" dirty="0" smtClean="0"/>
          </a:p>
          <a:p>
            <a:pPr algn="ctr"/>
            <a:r>
              <a:rPr lang="en-US" dirty="0" smtClean="0"/>
              <a:t> </a:t>
            </a:r>
            <a:endParaRPr lang="en-US" dirty="0"/>
          </a:p>
        </p:txBody>
      </p:sp>
      <p:sp>
        <p:nvSpPr>
          <p:cNvPr id="15" name="Right Arrow 14"/>
          <p:cNvSpPr/>
          <p:nvPr/>
        </p:nvSpPr>
        <p:spPr>
          <a:xfrm>
            <a:off x="7946568" y="1427711"/>
            <a:ext cx="1197429" cy="90311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10" action="ppaction://hlinksldjump"/>
              </a:rPr>
              <a:t>ISTE Student Standards</a:t>
            </a:r>
            <a:endParaRPr lang="en-US" sz="1000" dirty="0">
              <a:solidFill>
                <a:schemeClr val="bg1"/>
              </a:solidFill>
            </a:endParaRPr>
          </a:p>
        </p:txBody>
      </p:sp>
      <p:sp>
        <p:nvSpPr>
          <p:cNvPr id="16" name="Right Arrow 15"/>
          <p:cNvSpPr/>
          <p:nvPr/>
        </p:nvSpPr>
        <p:spPr>
          <a:xfrm>
            <a:off x="7946568" y="2634008"/>
            <a:ext cx="1197429" cy="851403"/>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11" action="ppaction://hlinksldjump"/>
              </a:rPr>
              <a:t>10 WI Teacher Standards</a:t>
            </a:r>
            <a:endParaRPr lang="en-US" sz="1000" dirty="0">
              <a:solidFill>
                <a:schemeClr val="bg1"/>
              </a:solidFill>
            </a:endParaRPr>
          </a:p>
        </p:txBody>
      </p:sp>
      <p:sp>
        <p:nvSpPr>
          <p:cNvPr id="17" name="Right Arrow 16"/>
          <p:cNvSpPr/>
          <p:nvPr/>
        </p:nvSpPr>
        <p:spPr>
          <a:xfrm>
            <a:off x="7946569" y="263475"/>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12" action="ppaction://hlinksldjump"/>
              </a:rPr>
              <a:t>ISTE-NETS Teacher Standards</a:t>
            </a:r>
            <a:endParaRPr lang="en-US" sz="1000" dirty="0">
              <a:solidFill>
                <a:schemeClr val="bg1"/>
              </a:solidFill>
            </a:endParaRPr>
          </a:p>
        </p:txBody>
      </p:sp>
      <p:sp>
        <p:nvSpPr>
          <p:cNvPr id="18" name="Right Arrow 17"/>
          <p:cNvSpPr/>
          <p:nvPr/>
        </p:nvSpPr>
        <p:spPr>
          <a:xfrm>
            <a:off x="7946568" y="3718218"/>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13" action="ppaction://hlinksldjump"/>
              </a:rPr>
              <a:t>21</a:t>
            </a:r>
            <a:r>
              <a:rPr lang="en-US" sz="1000" baseline="30000" dirty="0" smtClean="0">
                <a:solidFill>
                  <a:schemeClr val="bg1"/>
                </a:solidFill>
                <a:hlinkClick r:id="rId13" action="ppaction://hlinksldjump"/>
              </a:rPr>
              <a:t>st</a:t>
            </a:r>
            <a:r>
              <a:rPr lang="en-US" sz="1000" dirty="0" smtClean="0">
                <a:solidFill>
                  <a:schemeClr val="bg1"/>
                </a:solidFill>
                <a:hlinkClick r:id="rId13" action="ppaction://hlinksldjump"/>
              </a:rPr>
              <a:t> Century Framework</a:t>
            </a:r>
            <a:endParaRPr lang="en-US" sz="1000" dirty="0" smtClean="0">
              <a:solidFill>
                <a:schemeClr val="bg1"/>
              </a:solidFill>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Facilitate and Inspire Student Learning and Creativity</a:t>
            </a:r>
            <a:endParaRPr lang="en-US" dirty="0"/>
          </a:p>
        </p:txBody>
      </p:sp>
      <p:sp>
        <p:nvSpPr>
          <p:cNvPr id="3" name="Content Placeholder 2"/>
          <p:cNvSpPr>
            <a:spLocks noGrp="1"/>
          </p:cNvSpPr>
          <p:nvPr>
            <p:ph idx="1"/>
          </p:nvPr>
        </p:nvSpPr>
        <p:spPr>
          <a:xfrm>
            <a:off x="457200" y="1604818"/>
            <a:ext cx="8229600" cy="4525963"/>
          </a:xfrm>
        </p:spPr>
        <p:txBody>
          <a:bodyPr>
            <a:normAutofit/>
          </a:bodyPr>
          <a:lstStyle/>
          <a:p>
            <a:pPr>
              <a:buNone/>
            </a:pPr>
            <a:r>
              <a:rPr lang="en-US" sz="1800" dirty="0" smtClean="0"/>
              <a:t>Teachers use their knowledge of subject matter, teaching and learning, and technology to facilitate experiences that advance student learning, creativity, and innovation in both face-to-face and virtual environments.</a:t>
            </a:r>
          </a:p>
          <a:p>
            <a:pPr>
              <a:buNone/>
            </a:pPr>
            <a:r>
              <a:rPr lang="en-US" sz="1800" dirty="0" smtClean="0"/>
              <a:t>Teachers:</a:t>
            </a:r>
          </a:p>
          <a:p>
            <a:pPr marL="290513" indent="-290513">
              <a:buNone/>
            </a:pPr>
            <a:r>
              <a:rPr lang="en-US" sz="1800" dirty="0" smtClean="0"/>
              <a:t>a. promote, support, and model creative and innovative thinking and inventiveness. </a:t>
            </a:r>
          </a:p>
          <a:p>
            <a:pPr marL="290513" indent="-290513">
              <a:buNone/>
            </a:pPr>
            <a:r>
              <a:rPr lang="en-US" sz="1800" dirty="0" err="1" smtClean="0"/>
              <a:t>b</a:t>
            </a:r>
            <a:r>
              <a:rPr lang="en-US" sz="1800" dirty="0" smtClean="0"/>
              <a:t>. engage students in exploring real-world issues and solving authentic problems using digital tools and resources. </a:t>
            </a:r>
          </a:p>
          <a:p>
            <a:pPr marL="290513" indent="-290513">
              <a:buNone/>
            </a:pPr>
            <a:r>
              <a:rPr lang="en-US" sz="1800" dirty="0" err="1" smtClean="0"/>
              <a:t>c</a:t>
            </a:r>
            <a:r>
              <a:rPr lang="en-US" sz="1800" dirty="0" smtClean="0"/>
              <a:t>. promote student reflection using collaborative tools to reveal and clarify students' conceptual understanding and thinking, planning, and creative processes. </a:t>
            </a:r>
          </a:p>
          <a:p>
            <a:pPr marL="290513" indent="-290513">
              <a:buNone/>
            </a:pPr>
            <a:r>
              <a:rPr lang="en-US" sz="1800" dirty="0" err="1" smtClean="0"/>
              <a:t>d</a:t>
            </a:r>
            <a:r>
              <a:rPr lang="en-US" sz="1800" dirty="0" smtClean="0"/>
              <a:t>. model collaborative knowledge construction by engaging in learning with students, colleagues, and others in face-to-face and virtual environments.</a:t>
            </a:r>
          </a:p>
          <a:p>
            <a:endParaRPr lang="en-US" sz="1800" dirty="0"/>
          </a:p>
        </p:txBody>
      </p:sp>
      <p:sp>
        <p:nvSpPr>
          <p:cNvPr id="4" name="TextBox 3"/>
          <p:cNvSpPr txBox="1"/>
          <p:nvPr/>
        </p:nvSpPr>
        <p:spPr>
          <a:xfrm>
            <a:off x="457200" y="6303818"/>
            <a:ext cx="8229600" cy="369332"/>
          </a:xfrm>
          <a:prstGeom prst="rect">
            <a:avLst/>
          </a:prstGeom>
          <a:noFill/>
        </p:spPr>
        <p:txBody>
          <a:bodyPr wrap="square" rtlCol="0">
            <a:spAutoFit/>
          </a:bodyPr>
          <a:lstStyle/>
          <a:p>
            <a:pPr algn="ctr"/>
            <a:r>
              <a:rPr lang="en-US" b="1" dirty="0" smtClean="0"/>
              <a:t>Example:</a:t>
            </a:r>
            <a:r>
              <a:rPr lang="en-US" b="1" dirty="0" smtClean="0"/>
              <a:t> La Ciudad de Mexico </a:t>
            </a:r>
            <a:r>
              <a:rPr lang="en-US" b="1" dirty="0" err="1" smtClean="0"/>
              <a:t>WebQuest</a:t>
            </a:r>
            <a:endParaRPr lang="en-US" b="1" dirty="0"/>
          </a:p>
        </p:txBody>
      </p:sp>
      <p:sp>
        <p:nvSpPr>
          <p:cNvPr id="5" name="Right Arrow 4"/>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ISTE-NETS Teacher Standards</a:t>
            </a:r>
            <a:endParaRPr lang="en-US" sz="1000" dirty="0">
              <a:solidFill>
                <a:schemeClr val="bg1"/>
              </a:solidFill>
            </a:endParaRPr>
          </a:p>
        </p:txBody>
      </p:sp>
      <p:sp>
        <p:nvSpPr>
          <p:cNvPr id="6" name="Left Arrow 5"/>
          <p:cNvSpPr/>
          <p:nvPr/>
        </p:nvSpPr>
        <p:spPr>
          <a:xfrm>
            <a:off x="0" y="5987142"/>
            <a:ext cx="1293091" cy="870858"/>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Design and Develop Digital-Age Learning Experiences and Assessments</a:t>
            </a:r>
            <a:endParaRPr lang="en-US" dirty="0"/>
          </a:p>
        </p:txBody>
      </p:sp>
      <p:sp>
        <p:nvSpPr>
          <p:cNvPr id="3" name="Content Placeholder 2"/>
          <p:cNvSpPr>
            <a:spLocks noGrp="1"/>
          </p:cNvSpPr>
          <p:nvPr>
            <p:ph idx="1"/>
          </p:nvPr>
        </p:nvSpPr>
        <p:spPr>
          <a:xfrm>
            <a:off x="457200" y="1870364"/>
            <a:ext cx="8229600" cy="4525963"/>
          </a:xfrm>
        </p:spPr>
        <p:txBody>
          <a:bodyPr>
            <a:normAutofit fontScale="55000" lnSpcReduction="20000"/>
          </a:bodyPr>
          <a:lstStyle/>
          <a:p>
            <a:pPr>
              <a:buNone/>
            </a:pPr>
            <a:r>
              <a:rPr lang="en-US" dirty="0" smtClean="0"/>
              <a:t>Teachers design, develop, and evaluate authentic learning experiences and assessment incorporating contemporary tools and resources to maximize content learning in context and to develop the knowledge, skills, and attitudes identified in the NETS•S.</a:t>
            </a:r>
          </a:p>
          <a:p>
            <a:pPr>
              <a:buNone/>
            </a:pPr>
            <a:r>
              <a:rPr lang="en-US" dirty="0" smtClean="0"/>
              <a:t>Teachers:</a:t>
            </a:r>
          </a:p>
          <a:p>
            <a:pPr marL="230188" indent="-230188">
              <a:buNone/>
            </a:pPr>
            <a:r>
              <a:rPr lang="en-US" dirty="0" smtClean="0"/>
              <a:t>a. design or adapt relevant learning experiences that incorporate digital tools and resources to promote student learning and creativity.</a:t>
            </a:r>
          </a:p>
          <a:p>
            <a:pPr marL="230188" indent="-230188">
              <a:buNone/>
            </a:pPr>
            <a:r>
              <a:rPr lang="en-US" dirty="0" err="1" smtClean="0"/>
              <a:t>b</a:t>
            </a:r>
            <a:r>
              <a:rPr lang="en-US" dirty="0" smtClean="0"/>
              <a:t>. develop technology-enriched learning environments that enable all students to pursue their individual curiosities and become active participants in setting their own educational goals, managing their own learning, and assessing their own progress. </a:t>
            </a:r>
          </a:p>
          <a:p>
            <a:pPr marL="230188" indent="-230188">
              <a:buNone/>
            </a:pPr>
            <a:r>
              <a:rPr lang="en-US" dirty="0" err="1" smtClean="0"/>
              <a:t>c</a:t>
            </a:r>
            <a:r>
              <a:rPr lang="en-US" dirty="0" smtClean="0"/>
              <a:t>. customize and personalize learning activities to address students' diverse learning styles, working strategies, and abilities using digital tools and resources. </a:t>
            </a:r>
          </a:p>
          <a:p>
            <a:pPr marL="230188" indent="-230188">
              <a:buNone/>
            </a:pPr>
            <a:r>
              <a:rPr lang="en-US" dirty="0" err="1" smtClean="0"/>
              <a:t>d</a:t>
            </a:r>
            <a:r>
              <a:rPr lang="en-US" dirty="0" smtClean="0"/>
              <a:t>. provide students with multiple and varied formative and summative assessments aligned with content and technology standards and use resulting data to inform learning and teaching.</a:t>
            </a:r>
          </a:p>
          <a:p>
            <a:endParaRPr lang="en-US" dirty="0"/>
          </a:p>
        </p:txBody>
      </p:sp>
      <p:sp>
        <p:nvSpPr>
          <p:cNvPr id="4" name="TextBox 3"/>
          <p:cNvSpPr txBox="1"/>
          <p:nvPr/>
        </p:nvSpPr>
        <p:spPr>
          <a:xfrm>
            <a:off x="457200" y="6257781"/>
            <a:ext cx="8229600" cy="369332"/>
          </a:xfrm>
          <a:prstGeom prst="rect">
            <a:avLst/>
          </a:prstGeom>
          <a:noFill/>
        </p:spPr>
        <p:txBody>
          <a:bodyPr wrap="square" rtlCol="0">
            <a:spAutoFit/>
          </a:bodyPr>
          <a:lstStyle/>
          <a:p>
            <a:pPr algn="ctr"/>
            <a:r>
              <a:rPr lang="en-US" b="1" dirty="0" smtClean="0"/>
              <a:t>Example: Mi </a:t>
            </a:r>
            <a:r>
              <a:rPr lang="en-US" b="1" dirty="0" err="1" smtClean="0"/>
              <a:t>Viaje</a:t>
            </a:r>
            <a:r>
              <a:rPr lang="en-US" b="1" dirty="0" smtClean="0"/>
              <a:t> Movie</a:t>
            </a:r>
            <a:endParaRPr lang="en-US" b="1" dirty="0"/>
          </a:p>
        </p:txBody>
      </p:sp>
      <p:sp>
        <p:nvSpPr>
          <p:cNvPr id="5" name="Right Arrow 4"/>
          <p:cNvSpPr/>
          <p:nvPr/>
        </p:nvSpPr>
        <p:spPr>
          <a:xfrm>
            <a:off x="7946571" y="5972176"/>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ISTE-NETS Teacher Standards</a:t>
            </a:r>
            <a:endParaRPr lang="en-US" sz="1000" dirty="0">
              <a:solidFill>
                <a:schemeClr val="bg1"/>
              </a:solidFill>
            </a:endParaRPr>
          </a:p>
        </p:txBody>
      </p:sp>
      <p:sp>
        <p:nvSpPr>
          <p:cNvPr id="6" name="Left Arrow 5"/>
          <p:cNvSpPr/>
          <p:nvPr/>
        </p:nvSpPr>
        <p:spPr>
          <a:xfrm>
            <a:off x="0" y="5972176"/>
            <a:ext cx="1306286" cy="870858"/>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Model Digital-Age Work and Learning</a:t>
            </a:r>
            <a:endParaRPr lang="en-US" dirty="0"/>
          </a:p>
        </p:txBody>
      </p:sp>
      <p:sp>
        <p:nvSpPr>
          <p:cNvPr id="3" name="Content Placeholder 2"/>
          <p:cNvSpPr>
            <a:spLocks noGrp="1"/>
          </p:cNvSpPr>
          <p:nvPr>
            <p:ph idx="1"/>
          </p:nvPr>
        </p:nvSpPr>
        <p:spPr>
          <a:xfrm>
            <a:off x="457200" y="1246909"/>
            <a:ext cx="8229600" cy="4010891"/>
          </a:xfrm>
        </p:spPr>
        <p:txBody>
          <a:bodyPr>
            <a:normAutofit/>
          </a:bodyPr>
          <a:lstStyle/>
          <a:p>
            <a:pPr>
              <a:buNone/>
            </a:pPr>
            <a:r>
              <a:rPr lang="en-US" sz="1800" dirty="0" smtClean="0"/>
              <a:t>Teachers exhibit knowledge, skills, and work processes representative of an innovative professional in a global and digital society.</a:t>
            </a:r>
          </a:p>
          <a:p>
            <a:pPr>
              <a:buNone/>
            </a:pPr>
            <a:r>
              <a:rPr lang="en-US" sz="1800" dirty="0" smtClean="0"/>
              <a:t>Teachers:</a:t>
            </a:r>
          </a:p>
          <a:p>
            <a:pPr>
              <a:buNone/>
            </a:pPr>
            <a:r>
              <a:rPr lang="en-US" sz="1800" dirty="0" smtClean="0"/>
              <a:t>a. demonstrate fluency in technology systems and the transfer of current knowledge to new technologies and situations. </a:t>
            </a:r>
          </a:p>
          <a:p>
            <a:pPr>
              <a:buNone/>
            </a:pPr>
            <a:r>
              <a:rPr lang="en-US" sz="1800" dirty="0" err="1" smtClean="0"/>
              <a:t>b</a:t>
            </a:r>
            <a:r>
              <a:rPr lang="en-US" sz="1800" dirty="0" smtClean="0"/>
              <a:t>. collaborate with students, peers, parents, and community members using digital tools and resources to support student success and innovation.</a:t>
            </a:r>
          </a:p>
          <a:p>
            <a:pPr>
              <a:buNone/>
            </a:pPr>
            <a:r>
              <a:rPr lang="en-US" sz="1800" dirty="0" err="1" smtClean="0"/>
              <a:t>c</a:t>
            </a:r>
            <a:r>
              <a:rPr lang="en-US" sz="1800" dirty="0" smtClean="0"/>
              <a:t>. communicate relevant information and ideas effectively to students, parents, and peers using a variety of digital-age media and formats. </a:t>
            </a:r>
          </a:p>
          <a:p>
            <a:pPr>
              <a:buNone/>
            </a:pPr>
            <a:r>
              <a:rPr lang="en-US" sz="1800" dirty="0" err="1" smtClean="0"/>
              <a:t>d</a:t>
            </a:r>
            <a:r>
              <a:rPr lang="en-US" sz="1800" dirty="0" smtClean="0"/>
              <a:t>. model and facilitate effective use of current and emerging digital tools to locate, analyze, evaluate, and use information resources to support research and learning.</a:t>
            </a:r>
          </a:p>
          <a:p>
            <a:endParaRPr lang="en-US" sz="1800" dirty="0"/>
          </a:p>
        </p:txBody>
      </p:sp>
      <p:sp>
        <p:nvSpPr>
          <p:cNvPr id="4" name="Right Arrow 3"/>
          <p:cNvSpPr/>
          <p:nvPr/>
        </p:nvSpPr>
        <p:spPr>
          <a:xfrm>
            <a:off x="7946572"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ISTE-NETS Teacher Standards</a:t>
            </a:r>
            <a:endParaRPr lang="en-US" sz="1000" dirty="0">
              <a:solidFill>
                <a:schemeClr val="bg1"/>
              </a:solidFill>
            </a:endParaRPr>
          </a:p>
        </p:txBody>
      </p:sp>
      <p:sp>
        <p:nvSpPr>
          <p:cNvPr id="5" name="Left Arrow 4"/>
          <p:cNvSpPr/>
          <p:nvPr/>
        </p:nvSpPr>
        <p:spPr>
          <a:xfrm>
            <a:off x="0" y="5934025"/>
            <a:ext cx="1306286" cy="923975"/>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315364"/>
            <a:ext cx="8229600" cy="369332"/>
          </a:xfrm>
          <a:prstGeom prst="rect">
            <a:avLst/>
          </a:prstGeom>
          <a:noFill/>
        </p:spPr>
        <p:txBody>
          <a:bodyPr wrap="square" rtlCol="0">
            <a:spAutoFit/>
          </a:bodyPr>
          <a:lstStyle/>
          <a:p>
            <a:pPr algn="ctr"/>
            <a:r>
              <a:rPr lang="en-US" b="1" dirty="0" smtClean="0"/>
              <a:t>Example:</a:t>
            </a:r>
            <a:r>
              <a:rPr lang="en-US" b="1" dirty="0" smtClean="0"/>
              <a:t> 3-Fold Brochure on </a:t>
            </a:r>
            <a:r>
              <a:rPr lang="en-US" b="1" dirty="0" smtClean="0"/>
              <a:t>D</a:t>
            </a:r>
            <a:r>
              <a:rPr lang="en-US" b="1" dirty="0" smtClean="0"/>
              <a:t>esign Principles</a:t>
            </a:r>
            <a:endParaRPr lang="en-US" b="1" dirty="0"/>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Promote and Model Digital Citizenship and Responsibility</a:t>
            </a:r>
            <a:endParaRPr lang="en-US" dirty="0"/>
          </a:p>
        </p:txBody>
      </p:sp>
      <p:sp>
        <p:nvSpPr>
          <p:cNvPr id="3" name="Content Placeholder 2"/>
          <p:cNvSpPr>
            <a:spLocks noGrp="1"/>
          </p:cNvSpPr>
          <p:nvPr>
            <p:ph idx="1"/>
          </p:nvPr>
        </p:nvSpPr>
        <p:spPr>
          <a:xfrm>
            <a:off x="457200" y="1600201"/>
            <a:ext cx="8229600" cy="3860800"/>
          </a:xfrm>
        </p:spPr>
        <p:txBody>
          <a:bodyPr>
            <a:noAutofit/>
          </a:bodyPr>
          <a:lstStyle/>
          <a:p>
            <a:pPr>
              <a:buNone/>
            </a:pPr>
            <a:r>
              <a:rPr lang="en-US" sz="1800" dirty="0" smtClean="0"/>
              <a:t>Teachers understand local and global societal issues and responsibilities in an evolving digital culture and exhibit legal and ethical behavior in their professional practices. Teachers:</a:t>
            </a:r>
          </a:p>
          <a:p>
            <a:pPr>
              <a:buNone/>
            </a:pPr>
            <a:r>
              <a:rPr lang="en-US" sz="1800" dirty="0" smtClean="0"/>
              <a:t>a. advocate, model, and teach safe, legal, and ethical use of digital information and technology, including respect for copyright, intellectual property, and the appropriate documentation of sources.</a:t>
            </a:r>
          </a:p>
          <a:p>
            <a:pPr>
              <a:buNone/>
            </a:pPr>
            <a:r>
              <a:rPr lang="en-US" sz="1800" dirty="0" err="1" smtClean="0"/>
              <a:t>b</a:t>
            </a:r>
            <a:r>
              <a:rPr lang="en-US" sz="1800" dirty="0" smtClean="0"/>
              <a:t>. address the diverse needs of all learners by using learner-centered strategies providing equitable access to appropriate digital tools and resources. </a:t>
            </a:r>
          </a:p>
          <a:p>
            <a:pPr>
              <a:buNone/>
            </a:pPr>
            <a:r>
              <a:rPr lang="en-US" sz="1800" dirty="0" err="1" smtClean="0"/>
              <a:t>c</a:t>
            </a:r>
            <a:r>
              <a:rPr lang="en-US" sz="1800" dirty="0" smtClean="0"/>
              <a:t>. promote and model digital etiquette and responsible social interactions related to the use of technology and information.</a:t>
            </a:r>
          </a:p>
          <a:p>
            <a:pPr>
              <a:buNone/>
            </a:pPr>
            <a:r>
              <a:rPr lang="en-US" sz="1800" dirty="0" err="1" smtClean="0"/>
              <a:t>d</a:t>
            </a:r>
            <a:r>
              <a:rPr lang="en-US" sz="1800" dirty="0" smtClean="0"/>
              <a:t>. develop and model cultural understanding and global awareness by engaging with colleagues and students of other cultures using digital-age communication and collaboration tools.</a:t>
            </a:r>
          </a:p>
          <a:p>
            <a:endParaRPr lang="en-US" sz="1800" dirty="0"/>
          </a:p>
        </p:txBody>
      </p:sp>
      <p:sp>
        <p:nvSpPr>
          <p:cNvPr id="4" name="Right Arrow 3"/>
          <p:cNvSpPr/>
          <p:nvPr/>
        </p:nvSpPr>
        <p:spPr>
          <a:xfrm>
            <a:off x="7946571" y="5987142"/>
            <a:ext cx="1197428" cy="870858"/>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2" action="ppaction://hlinksldjump"/>
              </a:rPr>
              <a:t>ISTE-NETS Teacher Standards</a:t>
            </a:r>
            <a:endParaRPr lang="en-US" sz="1000" dirty="0">
              <a:solidFill>
                <a:schemeClr val="bg1"/>
              </a:solidFill>
            </a:endParaRPr>
          </a:p>
        </p:txBody>
      </p:sp>
      <p:sp>
        <p:nvSpPr>
          <p:cNvPr id="5" name="Left Arrow 4"/>
          <p:cNvSpPr/>
          <p:nvPr/>
        </p:nvSpPr>
        <p:spPr>
          <a:xfrm>
            <a:off x="0" y="5987142"/>
            <a:ext cx="1166091" cy="870858"/>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solidFill>
                  <a:schemeClr val="bg1"/>
                </a:solidFill>
                <a:hlinkClick r:id="rId3" action="ppaction://hlinksldjump"/>
              </a:rPr>
              <a:t>Start</a:t>
            </a:r>
            <a:endParaRPr lang="en-US" sz="1000" dirty="0">
              <a:solidFill>
                <a:schemeClr val="bg1"/>
              </a:solidFill>
            </a:endParaRPr>
          </a:p>
        </p:txBody>
      </p:sp>
      <p:sp>
        <p:nvSpPr>
          <p:cNvPr id="6" name="TextBox 5"/>
          <p:cNvSpPr txBox="1"/>
          <p:nvPr/>
        </p:nvSpPr>
        <p:spPr>
          <a:xfrm>
            <a:off x="457200" y="6269182"/>
            <a:ext cx="8229600" cy="369332"/>
          </a:xfrm>
          <a:prstGeom prst="rect">
            <a:avLst/>
          </a:prstGeom>
          <a:noFill/>
        </p:spPr>
        <p:txBody>
          <a:bodyPr wrap="square" rtlCol="0">
            <a:spAutoFit/>
          </a:bodyPr>
          <a:lstStyle/>
          <a:p>
            <a:pPr algn="ctr"/>
            <a:r>
              <a:rPr lang="en-US" b="1" dirty="0" smtClean="0"/>
              <a:t>Example: Personal </a:t>
            </a:r>
            <a:r>
              <a:rPr lang="en-US" b="1" dirty="0" err="1" smtClean="0"/>
              <a:t>Wikispace</a:t>
            </a:r>
            <a:endParaRPr lang="en-US" b="1"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227</TotalTime>
  <Words>2200</Words>
  <Application>Microsoft Macintosh PowerPoint</Application>
  <PresentationFormat>On-screen Show (4:3)</PresentationFormat>
  <Paragraphs>220</Paragraphs>
  <Slides>22</Slides>
  <Notes>0</Notes>
  <HiddenSlides>0</HiddenSlides>
  <MMClips>0</MMClips>
  <ScaleCrop>false</ScaleCrop>
  <HeadingPairs>
    <vt:vector size="4" baseType="variant">
      <vt:variant>
        <vt:lpstr>Design Template</vt:lpstr>
      </vt:variant>
      <vt:variant>
        <vt:i4>1</vt:i4>
      </vt:variant>
      <vt:variant>
        <vt:lpstr>Slide Titles</vt:lpstr>
      </vt:variant>
      <vt:variant>
        <vt:i4>22</vt:i4>
      </vt:variant>
    </vt:vector>
  </HeadingPairs>
  <TitlesOfParts>
    <vt:vector size="23" baseType="lpstr">
      <vt:lpstr>Office Theme</vt:lpstr>
      <vt:lpstr>Transforming Learning with Technology A Portfolio by Shannon Ward Created in EdL 325 Instructional Technology Fall 2009</vt:lpstr>
      <vt:lpstr>ISTE-NETS Teacher Standards </vt:lpstr>
      <vt:lpstr>ISTE-NETS Student Standards </vt:lpstr>
      <vt:lpstr>10 Wisconsin Teacher Standards</vt:lpstr>
      <vt:lpstr>21st Century Framework</vt:lpstr>
      <vt:lpstr>Facilitate and Inspire Student Learning and Creativity</vt:lpstr>
      <vt:lpstr>Design and Develop Digital-Age Learning Experiences and Assessments</vt:lpstr>
      <vt:lpstr>Model Digital-Age Work and Learning</vt:lpstr>
      <vt:lpstr>Promote and Model Digital Citizenship and Responsibility</vt:lpstr>
      <vt:lpstr>Engage in Professional Growth and Leadership</vt:lpstr>
      <vt:lpstr>Creativity and Innovation</vt:lpstr>
      <vt:lpstr>Communication and Collaboration</vt:lpstr>
      <vt:lpstr>Research and Information Fluency</vt:lpstr>
      <vt:lpstr>Critical Thinking, Problem Solving, and Decision Making</vt:lpstr>
      <vt:lpstr>Digital Citizenship</vt:lpstr>
      <vt:lpstr>Technology Operations and Concepts</vt:lpstr>
      <vt:lpstr>Emphasize core subjects </vt:lpstr>
      <vt:lpstr>Emphasize learning skills </vt:lpstr>
      <vt:lpstr>Use 21st Century tools to develop learning skills </vt:lpstr>
      <vt:lpstr>Teach and learn in a 21st Century context </vt:lpstr>
      <vt:lpstr>Teach and learn in a 21st Century content </vt:lpstr>
      <vt:lpstr>Use 21st Century assessments that measure 21st Century skills </vt:lpstr>
    </vt:vector>
  </TitlesOfParts>
  <Company>UW Oshkosh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Transforming Learning with Technology A Portfolio by Shannon Ward Created in EdL 325 Intructional Technology Fall 2009</dc:title>
  <dc:creator>GCALab</dc:creator>
  <cp:lastModifiedBy>GCALab</cp:lastModifiedBy>
  <cp:revision>19</cp:revision>
  <dcterms:created xsi:type="dcterms:W3CDTF">2009-12-11T18:55:56Z</dcterms:created>
  <dcterms:modified xsi:type="dcterms:W3CDTF">2009-12-11T19:17:30Z</dcterms:modified>
</cp:coreProperties>
</file>